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4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A71B1-351E-4871-B614-2D5D54958309}" type="datetimeFigureOut">
              <a:rPr lang="zh-CN" altLang="en-US" smtClean="0"/>
              <a:t>2018/6/19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5898A-199F-4E5D-92D9-BEAABAA8E6B1}" type="slidenum">
              <a:rPr lang="zh-CN" altLang="en-US" smtClean="0"/>
              <a:t>‹#›</a:t>
            </a:fld>
            <a:endParaRPr lang="zh-CN" altLang="en-US"/>
          </a:p>
        </p:txBody>
      </p:sp>
    </p:spTree>
    <p:extLst>
      <p:ext uri="{BB962C8B-B14F-4D97-AF65-F5344CB8AC3E}">
        <p14:creationId xmlns:p14="http://schemas.microsoft.com/office/powerpoint/2010/main" val="1314608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我们将使用矩阵的半张量积来作为布尔控制网络的代数形式，这些是矩阵半张量积对应的一些基础概念。包括集合的幂集，正整数集合，自然数集合，</a:t>
            </a:r>
            <a:r>
              <a:rPr lang="en-US" altLang="zh-CN" sz="1200" b="0" i="0" kern="1200" dirty="0" err="1" smtClean="0">
                <a:solidFill>
                  <a:schemeClr val="tx1"/>
                </a:solidFill>
                <a:effectLst/>
                <a:latin typeface="+mn-lt"/>
                <a:ea typeface="+mn-ea"/>
                <a:cs typeface="+mn-cs"/>
              </a:rPr>
              <a:t>deta</a:t>
            </a:r>
            <a:r>
              <a:rPr lang="en-US" altLang="zh-CN" sz="1200" b="0" i="0" kern="1200" dirty="0" smtClean="0">
                <a:solidFill>
                  <a:schemeClr val="tx1"/>
                </a:solidFill>
                <a:effectLst/>
                <a:latin typeface="+mn-lt"/>
                <a:ea typeface="+mn-ea"/>
                <a:cs typeface="+mn-cs"/>
              </a:rPr>
              <a:t> n </a:t>
            </a:r>
            <a:r>
              <a:rPr lang="en-US" altLang="zh-CN" sz="1200" b="0" i="0" kern="1200" dirty="0" err="1" smtClean="0">
                <a:solidFill>
                  <a:schemeClr val="tx1"/>
                </a:solidFill>
                <a:effectLst/>
                <a:latin typeface="+mn-lt"/>
                <a:ea typeface="+mn-ea"/>
                <a:cs typeface="+mn-cs"/>
              </a:rPr>
              <a:t>i</a:t>
            </a:r>
            <a:r>
              <a:rPr lang="zh-CN" altLang="en-US" sz="1200" b="0" i="0" kern="1200" dirty="0" smtClean="0">
                <a:solidFill>
                  <a:schemeClr val="tx1"/>
                </a:solidFill>
                <a:effectLst/>
                <a:latin typeface="+mn-lt"/>
                <a:ea typeface="+mn-ea"/>
                <a:cs typeface="+mn-cs"/>
              </a:rPr>
              <a:t>表示</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阶单位矩阵的第</a:t>
            </a:r>
            <a:r>
              <a:rPr lang="en-US" altLang="zh-CN" sz="1200" b="0" i="0" kern="1200" dirty="0" err="1" smtClean="0">
                <a:solidFill>
                  <a:schemeClr val="tx1"/>
                </a:solidFill>
                <a:effectLst/>
                <a:latin typeface="+mn-lt"/>
                <a:ea typeface="+mn-ea"/>
                <a:cs typeface="+mn-cs"/>
              </a:rPr>
              <a:t>i</a:t>
            </a:r>
            <a:r>
              <a:rPr lang="zh-CN" altLang="en-US" sz="1200" b="0" i="0" kern="1200" dirty="0" smtClean="0">
                <a:solidFill>
                  <a:schemeClr val="tx1"/>
                </a:solidFill>
                <a:effectLst/>
                <a:latin typeface="+mn-lt"/>
                <a:ea typeface="+mn-ea"/>
                <a:cs typeface="+mn-cs"/>
              </a:rPr>
              <a:t>列，</a:t>
            </a:r>
            <a:r>
              <a:rPr lang="en-US" altLang="zh-CN" sz="1200" b="0" i="0" kern="1200" dirty="0" err="1" smtClean="0">
                <a:solidFill>
                  <a:schemeClr val="tx1"/>
                </a:solidFill>
                <a:effectLst/>
                <a:latin typeface="+mn-lt"/>
                <a:ea typeface="+mn-ea"/>
                <a:cs typeface="+mn-cs"/>
              </a:rPr>
              <a:t>deta</a:t>
            </a:r>
            <a:r>
              <a:rPr lang="en-US" altLang="zh-CN" sz="1200" b="0" i="0" kern="1200" dirty="0" smtClean="0">
                <a:solidFill>
                  <a:schemeClr val="tx1"/>
                </a:solidFill>
                <a:effectLst/>
                <a:latin typeface="+mn-lt"/>
                <a:ea typeface="+mn-ea"/>
                <a:cs typeface="+mn-cs"/>
              </a:rPr>
              <a:t> n i1 </a:t>
            </a:r>
            <a:r>
              <a:rPr lang="zh-CN" altLang="en-US" sz="1200" b="0" i="0" kern="1200" dirty="0" smtClean="0">
                <a:solidFill>
                  <a:schemeClr val="tx1"/>
                </a:solidFill>
                <a:effectLst/>
                <a:latin typeface="+mn-lt"/>
                <a:ea typeface="+mn-ea"/>
                <a:cs typeface="+mn-cs"/>
              </a:rPr>
              <a:t>到 </a:t>
            </a:r>
            <a:r>
              <a:rPr lang="en-US" altLang="zh-CN" sz="1200" b="0" i="0" kern="1200" dirty="0" smtClean="0">
                <a:solidFill>
                  <a:schemeClr val="tx1"/>
                </a:solidFill>
                <a:effectLst/>
                <a:latin typeface="+mn-lt"/>
                <a:ea typeface="+mn-ea"/>
                <a:cs typeface="+mn-cs"/>
              </a:rPr>
              <a:t>is</a:t>
            </a:r>
            <a:r>
              <a:rPr lang="zh-CN" altLang="en-US" sz="1200" b="0" i="0" kern="1200" dirty="0" smtClean="0">
                <a:solidFill>
                  <a:schemeClr val="tx1"/>
                </a:solidFill>
                <a:effectLst/>
                <a:latin typeface="+mn-lt"/>
                <a:ea typeface="+mn-ea"/>
                <a:cs typeface="+mn-cs"/>
              </a:rPr>
              <a:t>表示由</a:t>
            </a:r>
            <a:r>
              <a:rPr lang="en-US" altLang="zh-CN" sz="1200" b="0" i="0" kern="1200" dirty="0" smtClean="0">
                <a:solidFill>
                  <a:schemeClr val="tx1"/>
                </a:solidFill>
                <a:effectLst/>
                <a:latin typeface="+mn-lt"/>
                <a:ea typeface="+mn-ea"/>
                <a:cs typeface="+mn-cs"/>
              </a:rPr>
              <a:t>s</a:t>
            </a:r>
            <a:r>
              <a:rPr lang="zh-CN" altLang="en-US" sz="1200" b="0" i="0" kern="1200" dirty="0" smtClean="0">
                <a:solidFill>
                  <a:schemeClr val="tx1"/>
                </a:solidFill>
                <a:effectLst/>
                <a:latin typeface="+mn-lt"/>
                <a:ea typeface="+mn-ea"/>
                <a:cs typeface="+mn-cs"/>
              </a:rPr>
              <a:t>个</a:t>
            </a:r>
            <a:r>
              <a:rPr lang="en-US" altLang="zh-CN" sz="1200" b="0" i="0" kern="1200" dirty="0" err="1" smtClean="0">
                <a:solidFill>
                  <a:schemeClr val="tx1"/>
                </a:solidFill>
                <a:effectLst/>
                <a:latin typeface="+mn-lt"/>
                <a:ea typeface="+mn-ea"/>
                <a:cs typeface="+mn-cs"/>
              </a:rPr>
              <a:t>deta</a:t>
            </a:r>
            <a:r>
              <a:rPr lang="en-US" altLang="zh-CN" sz="1200" b="0" i="0" kern="1200" dirty="0" smtClean="0">
                <a:solidFill>
                  <a:schemeClr val="tx1"/>
                </a:solidFill>
                <a:effectLst/>
                <a:latin typeface="+mn-lt"/>
                <a:ea typeface="+mn-ea"/>
                <a:cs typeface="+mn-cs"/>
              </a:rPr>
              <a:t> n </a:t>
            </a:r>
            <a:r>
              <a:rPr lang="en-US" altLang="zh-CN" sz="1200" b="0" i="0" kern="1200" dirty="0" err="1" smtClean="0">
                <a:solidFill>
                  <a:schemeClr val="tx1"/>
                </a:solidFill>
                <a:effectLst/>
                <a:latin typeface="+mn-lt"/>
                <a:ea typeface="+mn-ea"/>
                <a:cs typeface="+mn-cs"/>
              </a:rPr>
              <a:t>i</a:t>
            </a:r>
            <a:r>
              <a:rPr lang="zh-CN" altLang="en-US" sz="1200" b="0" i="0" kern="1200" dirty="0" smtClean="0">
                <a:solidFill>
                  <a:schemeClr val="tx1"/>
                </a:solidFill>
                <a:effectLst/>
                <a:latin typeface="+mn-lt"/>
                <a:ea typeface="+mn-ea"/>
                <a:cs typeface="+mn-cs"/>
              </a:rPr>
              <a:t>组成的逻辑矩阵。</a:t>
            </a:r>
            <a:r>
              <a:rPr lang="en-US" altLang="zh-CN" sz="1200" b="0" i="0" kern="1200" dirty="0" smtClean="0">
                <a:solidFill>
                  <a:schemeClr val="tx1"/>
                </a:solidFill>
                <a:effectLst/>
                <a:latin typeface="+mn-lt"/>
                <a:ea typeface="+mn-ea"/>
                <a:cs typeface="+mn-cs"/>
              </a:rPr>
              <a:t>Ln*s</a:t>
            </a:r>
            <a:r>
              <a:rPr lang="zh-CN" altLang="en-US" sz="1200" b="0" i="0" kern="1200" dirty="0" smtClean="0">
                <a:solidFill>
                  <a:schemeClr val="tx1"/>
                </a:solidFill>
                <a:effectLst/>
                <a:latin typeface="+mn-lt"/>
                <a:ea typeface="+mn-ea"/>
                <a:cs typeface="+mn-cs"/>
              </a:rPr>
              <a:t>表示由逻辑矩阵组成的集合。大</a:t>
            </a:r>
            <a:r>
              <a:rPr lang="en-US" altLang="zh-CN" sz="1200" b="0" i="0" kern="1200" dirty="0" err="1" smtClean="0">
                <a:solidFill>
                  <a:schemeClr val="tx1"/>
                </a:solidFill>
                <a:effectLst/>
                <a:latin typeface="+mn-lt"/>
                <a:ea typeface="+mn-ea"/>
                <a:cs typeface="+mn-cs"/>
              </a:rPr>
              <a:t>deta</a:t>
            </a:r>
            <a:r>
              <a:rPr lang="zh-CN" altLang="en-US" sz="1200" b="0" i="0" kern="1200" dirty="0" smtClean="0">
                <a:solidFill>
                  <a:schemeClr val="tx1"/>
                </a:solidFill>
                <a:effectLst/>
                <a:latin typeface="+mn-lt"/>
                <a:ea typeface="+mn-ea"/>
                <a:cs typeface="+mn-cs"/>
              </a:rPr>
              <a:t>表示包含</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个</a:t>
            </a:r>
            <a:r>
              <a:rPr lang="en-US" altLang="zh-CN" sz="1200" b="0" i="0" kern="1200" dirty="0" err="1" smtClean="0">
                <a:solidFill>
                  <a:schemeClr val="tx1"/>
                </a:solidFill>
                <a:effectLst/>
                <a:latin typeface="+mn-lt"/>
                <a:ea typeface="+mn-ea"/>
                <a:cs typeface="+mn-cs"/>
              </a:rPr>
              <a:t>deta</a:t>
            </a:r>
            <a:r>
              <a:rPr lang="en-US" altLang="zh-CN" sz="1200" b="0" i="0" kern="1200" dirty="0" smtClean="0">
                <a:solidFill>
                  <a:schemeClr val="tx1"/>
                </a:solidFill>
                <a:effectLst/>
                <a:latin typeface="+mn-lt"/>
                <a:ea typeface="+mn-ea"/>
                <a:cs typeface="+mn-cs"/>
              </a:rPr>
              <a:t> n I </a:t>
            </a:r>
            <a:r>
              <a:rPr lang="zh-CN" altLang="en-US" sz="1200" b="0" i="0" kern="1200" dirty="0" smtClean="0">
                <a:solidFill>
                  <a:schemeClr val="tx1"/>
                </a:solidFill>
                <a:effectLst/>
                <a:latin typeface="+mn-lt"/>
                <a:ea typeface="+mn-ea"/>
                <a:cs typeface="+mn-cs"/>
              </a:rPr>
              <a:t>的集合。</a:t>
            </a:r>
            <a:endParaRPr lang="zh-CN" altLang="en-US" dirty="0"/>
          </a:p>
        </p:txBody>
      </p:sp>
      <p:sp>
        <p:nvSpPr>
          <p:cNvPr id="4" name="灯片编号占位符 3"/>
          <p:cNvSpPr>
            <a:spLocks noGrp="1"/>
          </p:cNvSpPr>
          <p:nvPr>
            <p:ph type="sldNum" sz="quarter" idx="10"/>
          </p:nvPr>
        </p:nvSpPr>
        <p:spPr/>
        <p:txBody>
          <a:bodyPr/>
          <a:lstStyle/>
          <a:p>
            <a:fld id="{6580CCF8-98CF-4891-A0C3-017FEBA1AB7C}" type="slidenum">
              <a:rPr lang="zh-CN" altLang="en-US" smtClean="0"/>
              <a:t>13</a:t>
            </a:fld>
            <a:endParaRPr lang="zh-CN" altLang="en-US"/>
          </a:p>
        </p:txBody>
      </p:sp>
    </p:spTree>
    <p:extLst>
      <p:ext uri="{BB962C8B-B14F-4D97-AF65-F5344CB8AC3E}">
        <p14:creationId xmlns:p14="http://schemas.microsoft.com/office/powerpoint/2010/main" val="262894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4CE9010-1591-426E-8D40-2DF57FDC797C}"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3196097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4CE9010-1591-426E-8D40-2DF57FDC797C}"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2790245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4CE9010-1591-426E-8D40-2DF57FDC797C}"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272094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4CE9010-1591-426E-8D40-2DF57FDC797C}"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1602945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74CE9010-1591-426E-8D40-2DF57FDC797C}" type="datetimeFigureOut">
              <a:rPr lang="zh-CN" altLang="en-US" smtClean="0"/>
              <a:t>2018/6/19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219431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4CE9010-1591-426E-8D40-2DF57FDC797C}" type="datetimeFigureOut">
              <a:rPr lang="zh-CN" altLang="en-US" smtClean="0"/>
              <a:t>2018/6/19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494653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4CE9010-1591-426E-8D40-2DF57FDC797C}" type="datetimeFigureOut">
              <a:rPr lang="zh-CN" altLang="en-US" smtClean="0"/>
              <a:t>2018/6/19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158535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4CE9010-1591-426E-8D40-2DF57FDC797C}" type="datetimeFigureOut">
              <a:rPr lang="zh-CN" altLang="en-US" smtClean="0"/>
              <a:t>2018/6/19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2587128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4CE9010-1591-426E-8D40-2DF57FDC797C}" type="datetimeFigureOut">
              <a:rPr lang="zh-CN" altLang="en-US" smtClean="0"/>
              <a:t>2018/6/19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311387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4CE9010-1591-426E-8D40-2DF57FDC797C}" type="datetimeFigureOut">
              <a:rPr lang="zh-CN" altLang="en-US" smtClean="0"/>
              <a:t>2018/6/19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749681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4CE9010-1591-426E-8D40-2DF57FDC797C}" type="datetimeFigureOut">
              <a:rPr lang="zh-CN" altLang="en-US" smtClean="0"/>
              <a:t>2018/6/19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431228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CE9010-1591-426E-8D40-2DF57FDC797C}" type="datetimeFigureOut">
              <a:rPr lang="zh-CN" altLang="en-US" smtClean="0"/>
              <a:t>2018/6/19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F4FF2E-1EE9-4C1C-9272-56D985857803}" type="slidenum">
              <a:rPr lang="zh-CN" altLang="en-US" smtClean="0"/>
              <a:t>‹#›</a:t>
            </a:fld>
            <a:endParaRPr lang="zh-CN" altLang="en-US"/>
          </a:p>
        </p:txBody>
      </p:sp>
    </p:spTree>
    <p:extLst>
      <p:ext uri="{BB962C8B-B14F-4D97-AF65-F5344CB8AC3E}">
        <p14:creationId xmlns:p14="http://schemas.microsoft.com/office/powerpoint/2010/main" val="3234036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6600" dirty="0" smtClean="0"/>
              <a:t>Verification in BCNs</a:t>
            </a:r>
            <a:endParaRPr lang="zh-CN" altLang="en-US" sz="6600" dirty="0"/>
          </a:p>
        </p:txBody>
      </p:sp>
      <p:sp>
        <p:nvSpPr>
          <p:cNvPr id="3" name="副标题 2"/>
          <p:cNvSpPr>
            <a:spLocks noGrp="1"/>
          </p:cNvSpPr>
          <p:nvPr>
            <p:ph type="subTitle" idx="1"/>
          </p:nvPr>
        </p:nvSpPr>
        <p:spPr/>
        <p:txBody>
          <a:bodyPr>
            <a:normAutofit/>
          </a:bodyPr>
          <a:lstStyle/>
          <a:p>
            <a:r>
              <a:rPr lang="en-US" altLang="zh-CN" sz="4800" dirty="0" smtClean="0"/>
              <a:t>Use MCMAS</a:t>
            </a:r>
            <a:endParaRPr lang="zh-CN" altLang="en-US" sz="4800" dirty="0"/>
          </a:p>
        </p:txBody>
      </p:sp>
    </p:spTree>
    <p:extLst>
      <p:ext uri="{BB962C8B-B14F-4D97-AF65-F5344CB8AC3E}">
        <p14:creationId xmlns:p14="http://schemas.microsoft.com/office/powerpoint/2010/main" val="233279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Four Observabilities of BCNs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lang="en-US" altLang="zh-CN" sz="4000" dirty="0"/>
                  <a:t>Observability2: </a:t>
                </a:r>
                <a:endParaRPr lang="en-US" altLang="zh-CN" sz="4000" dirty="0"/>
              </a:p>
              <a:p>
                <a:pPr marL="0" indent="0">
                  <a:lnSpc>
                    <a:spcPct val="100000"/>
                  </a:lnSpc>
                  <a:buNone/>
                </a:pPr>
                <a:r>
                  <a:rPr lang="en-US" altLang="zh-CN" sz="3000" dirty="0"/>
                  <a:t>F</a:t>
                </a:r>
                <a:r>
                  <a:rPr lang="en-US" altLang="zh-CN" sz="3000" dirty="0"/>
                  <a:t>or </a:t>
                </a:r>
                <a:r>
                  <a:rPr lang="en-US" altLang="zh-CN" sz="3000" dirty="0"/>
                  <a:t>any distinct states</a:t>
                </a:r>
                <a14:m>
                  <m:oMath xmlns:m="http://schemas.openxmlformats.org/officeDocument/2006/math">
                    <m:r>
                      <a:rPr lang="en-US" altLang="zh-CN" sz="3000"/>
                      <m:t> </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𝑖</m:t>
                        </m:r>
                      </m:sup>
                    </m:sSup>
                  </m:oMath>
                </a14:m>
                <a:r>
                  <a:rPr lang="en-US" altLang="zh-CN" sz="3000" dirty="0"/>
                  <a:t>,</a:t>
                </a:r>
                <a14:m>
                  <m:oMath xmlns:m="http://schemas.openxmlformats.org/officeDocument/2006/math">
                    <m:r>
                      <a:rPr lang="en-US" altLang="zh-CN" sz="3000"/>
                      <m:t>   </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𝑗</m:t>
                        </m:r>
                      </m:sup>
                    </m:sSup>
                  </m:oMath>
                </a14:m>
                <a:r>
                  <a:rPr lang="en-US" altLang="zh-CN" sz="3000" dirty="0"/>
                  <a:t>, </a:t>
                </a:r>
                <a:endParaRPr lang="en-US" altLang="zh-CN" sz="3000" dirty="0" smtClean="0"/>
              </a:p>
              <a:p>
                <a:pPr marL="0" indent="0">
                  <a:lnSpc>
                    <a:spcPct val="100000"/>
                  </a:lnSpc>
                  <a:buNone/>
                </a:pPr>
                <a:r>
                  <a:rPr lang="en-US" altLang="zh-CN" sz="3000" dirty="0" smtClean="0"/>
                  <a:t>there </a:t>
                </a:r>
                <a:r>
                  <a:rPr lang="en-US" altLang="zh-CN" sz="3000" dirty="0"/>
                  <a:t>is an input sequence U </a:t>
                </a:r>
                <a14:m>
                  <m:oMath xmlns:m="http://schemas.openxmlformats.org/officeDocument/2006/math">
                    <m:r>
                      <a:rPr lang="zh-CN" altLang="en-US" sz="3000"/>
                      <m:t>∈</m:t>
                    </m:r>
                  </m:oMath>
                </a14:m>
                <a:r>
                  <a:rPr lang="zh-CN" altLang="en-US" sz="3000" dirty="0"/>
                  <a:t> </a:t>
                </a:r>
                <a14:m>
                  <m:oMath xmlns:m="http://schemas.openxmlformats.org/officeDocument/2006/math">
                    <m:sSup>
                      <m:sSupPr>
                        <m:ctrlPr>
                          <a:rPr lang="zh-CN" altLang="en-US" sz="3000"/>
                        </m:ctrlPr>
                      </m:sSupPr>
                      <m:e>
                        <m:d>
                          <m:dPr>
                            <m:ctrlPr>
                              <a:rPr lang="zh-CN" altLang="en-US" sz="3000"/>
                            </m:ctrlPr>
                          </m:dPr>
                          <m:e>
                            <m:r>
                              <a:rPr lang="zh-CN" altLang="en-US" sz="3000"/>
                              <m:t>𝑢</m:t>
                            </m:r>
                          </m:e>
                        </m:d>
                      </m:e>
                      <m:sup>
                        <m:r>
                          <a:rPr lang="zh-CN" altLang="en-US" sz="3000"/>
                          <m:t>𝑝</m:t>
                        </m:r>
                      </m:sup>
                    </m:sSup>
                  </m:oMath>
                </a14:m>
                <a:r>
                  <a:rPr lang="en-US" altLang="zh-CN" sz="3000" dirty="0"/>
                  <a:t> for some p</a:t>
                </a:r>
                <a:r>
                  <a:rPr lang="zh-CN" altLang="en-US" sz="3000" dirty="0"/>
                  <a:t> </a:t>
                </a:r>
                <a14:m>
                  <m:oMath xmlns:m="http://schemas.openxmlformats.org/officeDocument/2006/math">
                    <m:r>
                      <a:rPr lang="zh-CN" altLang="en-US" sz="3000"/>
                      <m:t>∈</m:t>
                    </m:r>
                    <m:r>
                      <a:rPr lang="en-US" altLang="zh-CN" sz="3000"/>
                      <m:t> </m:t>
                    </m:r>
                    <m:sSup>
                      <m:sSupPr>
                        <m:ctrlPr>
                          <a:rPr lang="zh-CN" altLang="en-US" sz="3000"/>
                        </m:ctrlPr>
                      </m:sSupPr>
                      <m:e>
                        <m:r>
                          <a:rPr lang="zh-CN" altLang="en-US" sz="3000"/>
                          <m:t>𝑍</m:t>
                        </m:r>
                      </m:e>
                      <m:sup>
                        <m:r>
                          <a:rPr lang="zh-CN" altLang="en-US" sz="3000"/>
                          <m:t>+</m:t>
                        </m:r>
                      </m:sup>
                    </m:sSup>
                  </m:oMath>
                </a14:m>
                <a:r>
                  <a:rPr lang="en-US" altLang="zh-CN" sz="3000" dirty="0"/>
                  <a:t>, </a:t>
                </a:r>
                <a:endParaRPr lang="en-US" altLang="zh-CN" sz="3000" dirty="0" smtClean="0"/>
              </a:p>
              <a:p>
                <a:pPr marL="0" indent="0">
                  <a:lnSpc>
                    <a:spcPct val="100000"/>
                  </a:lnSpc>
                  <a:buNone/>
                </a:pPr>
                <a:r>
                  <a:rPr lang="en-US" altLang="zh-CN" sz="3000" dirty="0" smtClean="0"/>
                  <a:t>such </a:t>
                </a:r>
                <a:r>
                  <a:rPr lang="en-US" altLang="zh-CN" sz="3000" dirty="0"/>
                  <a:t>that </a:t>
                </a:r>
                <a14:m>
                  <m:oMath xmlns:m="http://schemas.openxmlformats.org/officeDocument/2006/math">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zh-CN" altLang="en-US" sz="3000"/>
                          <m:t>𝑖</m:t>
                        </m:r>
                      </m:sup>
                    </m:sSup>
                    <m:r>
                      <a:rPr lang="zh-CN" altLang="en-US" sz="3000"/>
                      <m:t>)=</m:t>
                    </m:r>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𝑗</m:t>
                        </m:r>
                      </m:sup>
                    </m:sSup>
                    <m:r>
                      <a:rPr lang="zh-CN" altLang="en-US" sz="3000"/>
                      <m:t>)</m:t>
                    </m:r>
                  </m:oMath>
                </a14:m>
                <a:r>
                  <a:rPr lang="en-US" altLang="zh-CN" sz="3000" dirty="0"/>
                  <a:t> </a:t>
                </a:r>
                <a:endParaRPr lang="en-US" altLang="zh-CN" sz="3000" dirty="0" smtClean="0"/>
              </a:p>
              <a:p>
                <a:pPr marL="0" indent="0">
                  <a:lnSpc>
                    <a:spcPct val="100000"/>
                  </a:lnSpc>
                  <a:buNone/>
                </a:pPr>
                <a:r>
                  <a:rPr lang="en-US" altLang="zh-CN" sz="3000" dirty="0" smtClean="0"/>
                  <a:t>implies </a:t>
                </a:r>
                <a14:m>
                  <m:oMath xmlns:m="http://schemas.openxmlformats.org/officeDocument/2006/math">
                    <m:r>
                      <a:rPr lang="zh-CN" altLang="en-US" sz="3000"/>
                      <m:t>∃</m:t>
                    </m:r>
                  </m:oMath>
                </a14:m>
                <a:r>
                  <a:rPr lang="en-US" altLang="zh-CN" sz="3000" dirty="0"/>
                  <a:t>k , </a:t>
                </a:r>
                <a14:m>
                  <m:oMath xmlns:m="http://schemas.openxmlformats.org/officeDocument/2006/math">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en-US" altLang="zh-CN" sz="3000"/>
                                  <m:t>𝑘</m:t>
                                </m:r>
                              </m:sub>
                            </m:sSub>
                          </m:e>
                        </m:d>
                      </m:e>
                      <m:sup>
                        <m:r>
                          <a:rPr lang="zh-CN" altLang="en-US" sz="3000"/>
                          <m:t>𝑖</m:t>
                        </m:r>
                      </m:sup>
                    </m:sSup>
                    <m:r>
                      <a:rPr lang="zh-CN" altLang="en-US" sz="3000"/>
                      <m:t>)≠</m:t>
                    </m:r>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en-US" altLang="zh-CN" sz="3000"/>
                                  <m:t>𝑘</m:t>
                                </m:r>
                              </m:sub>
                            </m:sSub>
                          </m:e>
                        </m:d>
                      </m:e>
                      <m:sup>
                        <m:r>
                          <a:rPr lang="en-US" altLang="zh-CN" sz="3000"/>
                          <m:t>𝑗</m:t>
                        </m:r>
                      </m:sup>
                    </m:sSup>
                    <m:r>
                      <a:rPr lang="zh-CN" altLang="en-US" sz="3000"/>
                      <m:t>)</m:t>
                    </m:r>
                  </m:oMath>
                </a14:m>
                <a:r>
                  <a:rPr lang="en-US" altLang="zh-CN" sz="3000" dirty="0"/>
                  <a:t> (</a:t>
                </a:r>
                <a:r>
                  <a:rPr lang="en-US" altLang="zh-CN" sz="3000" dirty="0" err="1"/>
                  <a:t>k</a:t>
                </a:r>
                <a:r>
                  <a:rPr lang="en-US" altLang="zh-CN" sz="3000" dirty="0"/>
                  <a:t>≤</a:t>
                </a:r>
                <a:r>
                  <a:rPr lang="en-US" altLang="zh-CN" sz="3000" dirty="0" err="1"/>
                  <a:t>p</a:t>
                </a:r>
                <a:r>
                  <a:rPr lang="en-US" altLang="zh-CN" sz="3000" dirty="0"/>
                  <a:t>).</a:t>
                </a:r>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087" t="-39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937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Four Observabilities of BCNs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lang="en-US" altLang="zh-CN" sz="4000" dirty="0"/>
                  <a:t>Observability3: </a:t>
                </a:r>
                <a:endParaRPr lang="en-US" altLang="zh-CN" sz="4000" dirty="0"/>
              </a:p>
              <a:p>
                <a:pPr marL="0" indent="0">
                  <a:lnSpc>
                    <a:spcPct val="150000"/>
                  </a:lnSpc>
                  <a:buNone/>
                </a:pPr>
                <a:r>
                  <a:rPr lang="en-US" altLang="zh-CN" sz="3000" dirty="0"/>
                  <a:t>There </a:t>
                </a:r>
                <a:r>
                  <a:rPr lang="en-US" altLang="zh-CN" sz="3000" dirty="0"/>
                  <a:t>exists an input sequence U</a:t>
                </a:r>
                <a14:m>
                  <m:oMath xmlns:m="http://schemas.openxmlformats.org/officeDocument/2006/math">
                    <m:r>
                      <a:rPr lang="en-US" altLang="zh-CN" sz="3000"/>
                      <m:t> </m:t>
                    </m:r>
                    <m:r>
                      <a:rPr lang="zh-CN" altLang="en-US" sz="3000"/>
                      <m:t>∈</m:t>
                    </m:r>
                  </m:oMath>
                </a14:m>
                <a:r>
                  <a:rPr lang="zh-CN" altLang="en-US" sz="3000" dirty="0"/>
                  <a:t> </a:t>
                </a:r>
                <a14:m>
                  <m:oMath xmlns:m="http://schemas.openxmlformats.org/officeDocument/2006/math">
                    <m:sSup>
                      <m:sSupPr>
                        <m:ctrlPr>
                          <a:rPr lang="zh-CN" altLang="en-US" sz="3000"/>
                        </m:ctrlPr>
                      </m:sSupPr>
                      <m:e>
                        <m:d>
                          <m:dPr>
                            <m:ctrlPr>
                              <a:rPr lang="zh-CN" altLang="en-US" sz="3000"/>
                            </m:ctrlPr>
                          </m:dPr>
                          <m:e>
                            <m:r>
                              <a:rPr lang="zh-CN" altLang="en-US" sz="3000"/>
                              <m:t>𝑢</m:t>
                            </m:r>
                          </m:e>
                        </m:d>
                      </m:e>
                      <m:sup>
                        <m:r>
                          <a:rPr lang="zh-CN" altLang="en-US" sz="3000"/>
                          <m:t>𝑝</m:t>
                        </m:r>
                      </m:sup>
                    </m:sSup>
                  </m:oMath>
                </a14:m>
                <a:r>
                  <a:rPr lang="en-US" altLang="zh-CN" sz="3000" dirty="0"/>
                  <a:t> for </a:t>
                </a:r>
                <a:r>
                  <a:rPr lang="en-US" altLang="zh-CN" sz="3000" dirty="0" smtClean="0"/>
                  <a:t>some p</a:t>
                </a:r>
                <a:r>
                  <a:rPr lang="zh-CN" altLang="en-US" sz="3000" dirty="0" smtClean="0"/>
                  <a:t> </a:t>
                </a:r>
                <a14:m>
                  <m:oMath xmlns:m="http://schemas.openxmlformats.org/officeDocument/2006/math">
                    <m:r>
                      <a:rPr lang="zh-CN" altLang="en-US" sz="3000"/>
                      <m:t>∈</m:t>
                    </m:r>
                    <m:r>
                      <a:rPr lang="en-US" altLang="zh-CN" sz="3000"/>
                      <m:t> </m:t>
                    </m:r>
                    <m:sSup>
                      <m:sSupPr>
                        <m:ctrlPr>
                          <a:rPr lang="zh-CN" altLang="en-US" sz="3000"/>
                        </m:ctrlPr>
                      </m:sSupPr>
                      <m:e>
                        <m:r>
                          <a:rPr lang="zh-CN" altLang="en-US" sz="3000"/>
                          <m:t>𝑍</m:t>
                        </m:r>
                      </m:e>
                      <m:sup>
                        <m:r>
                          <a:rPr lang="zh-CN" altLang="en-US" sz="3000"/>
                          <m:t>+</m:t>
                        </m:r>
                      </m:sup>
                    </m:sSup>
                  </m:oMath>
                </a14:m>
                <a:r>
                  <a:rPr lang="en-US" altLang="zh-CN" sz="3000" dirty="0"/>
                  <a:t>, such that for any distinct states</a:t>
                </a:r>
                <a14:m>
                  <m:oMath xmlns:m="http://schemas.openxmlformats.org/officeDocument/2006/math">
                    <m:r>
                      <a:rPr lang="en-US" altLang="zh-CN" sz="3000"/>
                      <m:t> </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𝑖</m:t>
                        </m:r>
                      </m:sup>
                    </m:sSup>
                  </m:oMath>
                </a14:m>
                <a:r>
                  <a:rPr lang="en-US" altLang="zh-CN" sz="3000" dirty="0"/>
                  <a:t>, </a:t>
                </a:r>
                <a14:m>
                  <m:oMath xmlns:m="http://schemas.openxmlformats.org/officeDocument/2006/math">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𝑗</m:t>
                        </m:r>
                      </m:sup>
                    </m:sSup>
                  </m:oMath>
                </a14:m>
                <a:r>
                  <a:rPr lang="en-US" altLang="zh-CN" sz="3000" dirty="0"/>
                  <a:t>,</a:t>
                </a:r>
                <a:r>
                  <a:rPr lang="en-US" altLang="zh-CN" sz="3000" dirty="0" smtClean="0"/>
                  <a:t> </a:t>
                </a:r>
                <a14:m>
                  <m:oMath xmlns:m="http://schemas.openxmlformats.org/officeDocument/2006/math">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zh-CN" altLang="en-US" sz="3000"/>
                          <m:t>𝑖</m:t>
                        </m:r>
                      </m:sup>
                    </m:sSup>
                    <m:r>
                      <a:rPr lang="zh-CN" altLang="en-US" sz="3000"/>
                      <m:t>)=</m:t>
                    </m:r>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𝑗</m:t>
                        </m:r>
                      </m:sup>
                    </m:sSup>
                    <m:r>
                      <a:rPr lang="zh-CN" altLang="en-US" sz="3000"/>
                      <m:t>)</m:t>
                    </m:r>
                  </m:oMath>
                </a14:m>
                <a:r>
                  <a:rPr lang="en-US" altLang="zh-CN" sz="3000" dirty="0"/>
                  <a:t> implies </a:t>
                </a:r>
                <a14:m>
                  <m:oMath xmlns:m="http://schemas.openxmlformats.org/officeDocument/2006/math">
                    <m:r>
                      <a:rPr lang="zh-CN" altLang="en-US" sz="3000"/>
                      <m:t>∃</m:t>
                    </m:r>
                  </m:oMath>
                </a14:m>
                <a:r>
                  <a:rPr lang="en-US" altLang="zh-CN" sz="3000" dirty="0"/>
                  <a:t>k , </a:t>
                </a:r>
                <a14:m>
                  <m:oMath xmlns:m="http://schemas.openxmlformats.org/officeDocument/2006/math">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en-US" altLang="zh-CN" sz="3000"/>
                                  <m:t>𝑘</m:t>
                                </m:r>
                              </m:sub>
                            </m:sSub>
                          </m:e>
                        </m:d>
                      </m:e>
                      <m:sup>
                        <m:r>
                          <a:rPr lang="zh-CN" altLang="en-US" sz="3000"/>
                          <m:t>𝑖</m:t>
                        </m:r>
                      </m:sup>
                    </m:sSup>
                    <m:r>
                      <a:rPr lang="zh-CN" altLang="en-US" sz="3000"/>
                      <m:t>)≠</m:t>
                    </m:r>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en-US" altLang="zh-CN" sz="3000"/>
                                  <m:t>𝑘</m:t>
                                </m:r>
                              </m:sub>
                            </m:sSub>
                          </m:e>
                        </m:d>
                      </m:e>
                      <m:sup>
                        <m:r>
                          <a:rPr lang="en-US" altLang="zh-CN" sz="3000"/>
                          <m:t>𝑗</m:t>
                        </m:r>
                      </m:sup>
                    </m:sSup>
                    <m:r>
                      <a:rPr lang="zh-CN" altLang="en-US" sz="3000"/>
                      <m:t>)</m:t>
                    </m:r>
                  </m:oMath>
                </a14:m>
                <a:r>
                  <a:rPr lang="en-US" altLang="zh-CN" sz="3000" dirty="0"/>
                  <a:t> (k≤p).</a:t>
                </a:r>
              </a:p>
              <a:p>
                <a:pPr marL="0" indent="0">
                  <a:buNone/>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087" t="-39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7110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Four Observabilities of BCNs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lang="en-US" altLang="zh-CN" sz="4000" dirty="0"/>
                  <a:t>Observability4: </a:t>
                </a:r>
                <a:endParaRPr lang="en-US" altLang="zh-CN" sz="4000" dirty="0"/>
              </a:p>
              <a:p>
                <a:pPr marL="0" indent="0">
                  <a:lnSpc>
                    <a:spcPct val="150000"/>
                  </a:lnSpc>
                  <a:buNone/>
                </a:pPr>
                <a:r>
                  <a:rPr lang="en-US" altLang="zh-CN" sz="3000" dirty="0"/>
                  <a:t>For any distinct states</a:t>
                </a:r>
                <a14:m>
                  <m:oMath xmlns:m="http://schemas.openxmlformats.org/officeDocument/2006/math">
                    <m:r>
                      <a:rPr lang="en-US" altLang="zh-CN" sz="3000"/>
                      <m:t> </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𝑖</m:t>
                        </m:r>
                      </m:sup>
                    </m:sSup>
                  </m:oMath>
                </a14:m>
                <a:r>
                  <a:rPr lang="en-US" altLang="zh-CN" sz="3000" dirty="0"/>
                  <a:t>,</a:t>
                </a:r>
                <a14:m>
                  <m:oMath xmlns:m="http://schemas.openxmlformats.org/officeDocument/2006/math">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𝑗</m:t>
                        </m:r>
                      </m:sup>
                    </m:sSup>
                    <m:r>
                      <a:rPr lang="en-US" altLang="zh-CN" sz="3000"/>
                      <m:t>, </m:t>
                    </m:r>
                  </m:oMath>
                </a14:m>
                <a:r>
                  <a:rPr lang="en-US" altLang="zh-CN" sz="3000" dirty="0"/>
                  <a:t>for any input sequence U</a:t>
                </a:r>
                <a14:m>
                  <m:oMath xmlns:m="http://schemas.openxmlformats.org/officeDocument/2006/math">
                    <m:r>
                      <a:rPr lang="en-US" altLang="zh-CN" sz="3000"/>
                      <m:t> </m:t>
                    </m:r>
                    <m:r>
                      <a:rPr lang="zh-CN" altLang="en-US" sz="3000"/>
                      <m:t>∈</m:t>
                    </m:r>
                  </m:oMath>
                </a14:m>
                <a:r>
                  <a:rPr lang="zh-CN" altLang="en-US" sz="3000" dirty="0"/>
                  <a:t> </a:t>
                </a:r>
                <a14:m>
                  <m:oMath xmlns:m="http://schemas.openxmlformats.org/officeDocument/2006/math">
                    <m:sSup>
                      <m:sSupPr>
                        <m:ctrlPr>
                          <a:rPr lang="zh-CN" altLang="en-US" sz="3000"/>
                        </m:ctrlPr>
                      </m:sSupPr>
                      <m:e>
                        <m:d>
                          <m:dPr>
                            <m:ctrlPr>
                              <a:rPr lang="zh-CN" altLang="en-US" sz="3000"/>
                            </m:ctrlPr>
                          </m:dPr>
                          <m:e>
                            <m:r>
                              <a:rPr lang="zh-CN" altLang="en-US" sz="3000"/>
                              <m:t>𝑢</m:t>
                            </m:r>
                          </m:e>
                        </m:d>
                      </m:e>
                      <m:sup>
                        <m:r>
                          <a:rPr lang="zh-CN" altLang="en-US" sz="3000"/>
                          <m:t>𝑝</m:t>
                        </m:r>
                      </m:sup>
                    </m:sSup>
                  </m:oMath>
                </a14:m>
                <a:r>
                  <a:rPr lang="en-US" altLang="zh-CN" sz="3000" dirty="0"/>
                  <a:t> for some p</a:t>
                </a:r>
                <a:r>
                  <a:rPr lang="zh-CN" altLang="en-US" sz="3000" dirty="0"/>
                  <a:t> </a:t>
                </a:r>
                <a14:m>
                  <m:oMath xmlns:m="http://schemas.openxmlformats.org/officeDocument/2006/math">
                    <m:r>
                      <a:rPr lang="zh-CN" altLang="en-US" sz="3000"/>
                      <m:t>∈</m:t>
                    </m:r>
                    <m:r>
                      <a:rPr lang="en-US" altLang="zh-CN" sz="3000"/>
                      <m:t> </m:t>
                    </m:r>
                    <m:sSup>
                      <m:sSupPr>
                        <m:ctrlPr>
                          <a:rPr lang="zh-CN" altLang="en-US" sz="3000"/>
                        </m:ctrlPr>
                      </m:sSupPr>
                      <m:e>
                        <m:r>
                          <a:rPr lang="zh-CN" altLang="en-US" sz="3000"/>
                          <m:t>𝑍</m:t>
                        </m:r>
                      </m:e>
                      <m:sup>
                        <m:r>
                          <a:rPr lang="zh-CN" altLang="en-US" sz="3000"/>
                          <m:t>+</m:t>
                        </m:r>
                      </m:sup>
                    </m:sSup>
                    <m:r>
                      <m:rPr>
                        <m:nor/>
                      </m:rPr>
                      <a:rPr lang="en-US" altLang="zh-CN" sz="3000" dirty="0"/>
                      <m:t>,</m:t>
                    </m:r>
                    <m:r>
                      <a:rPr lang="en-US" altLang="zh-CN" sz="3000" dirty="0"/>
                      <m:t>   </m:t>
                    </m:r>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zh-CN" altLang="en-US" sz="3000"/>
                          <m:t>𝑖</m:t>
                        </m:r>
                      </m:sup>
                    </m:sSup>
                    <m:r>
                      <a:rPr lang="zh-CN" altLang="en-US" sz="3000"/>
                      <m:t>)=</m:t>
                    </m:r>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𝑗</m:t>
                        </m:r>
                      </m:sup>
                    </m:sSup>
                    <m:r>
                      <a:rPr lang="zh-CN" altLang="en-US" sz="3000"/>
                      <m:t>)</m:t>
                    </m:r>
                  </m:oMath>
                </a14:m>
                <a:r>
                  <a:rPr lang="en-US" altLang="zh-CN" sz="3000" dirty="0"/>
                  <a:t> implies </a:t>
                </a:r>
                <a14:m>
                  <m:oMath xmlns:m="http://schemas.openxmlformats.org/officeDocument/2006/math">
                    <m:r>
                      <a:rPr lang="zh-CN" altLang="en-US" sz="3000"/>
                      <m:t>∃</m:t>
                    </m:r>
                  </m:oMath>
                </a14:m>
                <a:r>
                  <a:rPr lang="en-US" altLang="zh-CN" sz="3000" dirty="0"/>
                  <a:t>k , </a:t>
                </a:r>
                <a14:m>
                  <m:oMath xmlns:m="http://schemas.openxmlformats.org/officeDocument/2006/math">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en-US" altLang="zh-CN" sz="3000"/>
                                  <m:t>𝑘</m:t>
                                </m:r>
                              </m:sub>
                            </m:sSub>
                          </m:e>
                        </m:d>
                      </m:e>
                      <m:sup>
                        <m:r>
                          <a:rPr lang="zh-CN" altLang="en-US" sz="3000"/>
                          <m:t>𝑖</m:t>
                        </m:r>
                      </m:sup>
                    </m:sSup>
                    <m:r>
                      <a:rPr lang="zh-CN" altLang="en-US" sz="3000"/>
                      <m:t>)≠</m:t>
                    </m:r>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en-US" altLang="zh-CN" sz="3000"/>
                                  <m:t>𝑘</m:t>
                                </m:r>
                              </m:sub>
                            </m:sSub>
                          </m:e>
                        </m:d>
                      </m:e>
                      <m:sup>
                        <m:r>
                          <a:rPr lang="en-US" altLang="zh-CN" sz="3000"/>
                          <m:t>𝑗</m:t>
                        </m:r>
                      </m:sup>
                    </m:sSup>
                    <m:r>
                      <a:rPr lang="zh-CN" altLang="en-US" sz="3000"/>
                      <m:t>)</m:t>
                    </m:r>
                  </m:oMath>
                </a14:m>
                <a:r>
                  <a:rPr lang="en-US" altLang="zh-CN" sz="3000" dirty="0"/>
                  <a:t> (</a:t>
                </a:r>
                <a:r>
                  <a:rPr lang="en-US" altLang="zh-CN" sz="3000" dirty="0" err="1"/>
                  <a:t>k</a:t>
                </a:r>
                <a:r>
                  <a:rPr lang="en-US" altLang="zh-CN" sz="3000" dirty="0"/>
                  <a:t>≤</a:t>
                </a:r>
                <a:r>
                  <a:rPr lang="en-US" altLang="zh-CN" sz="3000" dirty="0" err="1"/>
                  <a:t>p</a:t>
                </a:r>
                <a:r>
                  <a:rPr lang="en-US" altLang="zh-CN" sz="3000" dirty="0"/>
                  <a:t>).</a:t>
                </a:r>
                <a:endParaRPr lang="zh-CN" altLang="en-US" sz="3000"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087" t="-39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2053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Algebraic Forms of BCNs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385403"/>
                <a:ext cx="10515600" cy="4713471"/>
              </a:xfrm>
            </p:spPr>
            <p:txBody>
              <a:bodyPr>
                <a:normAutofit/>
              </a:bodyPr>
              <a:lstStyle/>
              <a:p>
                <a:pPr marL="0" indent="0">
                  <a:buNone/>
                </a:pPr>
                <a:r>
                  <a:rPr lang="en-US" altLang="zh-CN" dirty="0" smtClean="0"/>
                  <a:t>Some related notations </a:t>
                </a:r>
                <a:r>
                  <a:rPr lang="en-US" altLang="zh-CN" dirty="0" smtClean="0"/>
                  <a:t>:</a:t>
                </a:r>
                <a:endParaRPr lang="en-US" altLang="zh-CN" dirty="0" smtClean="0"/>
              </a:p>
              <a:p>
                <a:pPr marL="0" indent="0">
                  <a:buNone/>
                </a:pPr>
                <a14:m>
                  <m:oMath xmlns:m="http://schemas.openxmlformats.org/officeDocument/2006/math">
                    <m:sSup>
                      <m:sSupPr>
                        <m:ctrlPr>
                          <a:rPr lang="zh-CN" altLang="en-US" b="1" i="1">
                            <a:latin typeface="Cambria Math" panose="02040503050406030204" pitchFamily="18" charset="0"/>
                          </a:rPr>
                        </m:ctrlPr>
                      </m:sSupPr>
                      <m:e>
                        <m:r>
                          <a:rPr lang="zh-CN" altLang="en-US" b="1" i="1">
                            <a:latin typeface="Cambria Math" panose="02040503050406030204" pitchFamily="18" charset="0"/>
                          </a:rPr>
                          <m:t>𝟐</m:t>
                        </m:r>
                      </m:e>
                      <m:sup>
                        <m:r>
                          <a:rPr lang="zh-CN" altLang="en-US" b="1" i="1">
                            <a:latin typeface="Cambria Math" panose="02040503050406030204" pitchFamily="18" charset="0"/>
                          </a:rPr>
                          <m:t>𝑨</m:t>
                        </m:r>
                      </m:sup>
                    </m:sSup>
                  </m:oMath>
                </a14:m>
                <a:r>
                  <a:rPr lang="en-US" altLang="zh-CN" b="1" dirty="0" smtClean="0"/>
                  <a:t>:</a:t>
                </a:r>
                <a:r>
                  <a:rPr lang="en-US" altLang="zh-CN" dirty="0" smtClean="0"/>
                  <a:t> the power set of set A;</a:t>
                </a:r>
              </a:p>
              <a:p>
                <a:pPr marL="0" indent="0">
                  <a:buNone/>
                </a:pP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panose="02040503050406030204" pitchFamily="18" charset="0"/>
                          </a:rPr>
                          <m:t>ℤ</m:t>
                        </m:r>
                      </m:e>
                      <m:sub>
                        <m:r>
                          <a:rPr lang="zh-CN" altLang="en-US">
                            <a:latin typeface="Cambria Math" panose="02040503050406030204" pitchFamily="18" charset="0"/>
                          </a:rPr>
                          <m:t>+</m:t>
                        </m:r>
                      </m:sub>
                    </m:sSub>
                  </m:oMath>
                </a14:m>
                <a:r>
                  <a:rPr lang="en-US" altLang="zh-CN" b="1" dirty="0" smtClean="0"/>
                  <a:t>:</a:t>
                </a:r>
                <a:r>
                  <a:rPr lang="en-US" altLang="zh-CN" dirty="0" smtClean="0"/>
                  <a:t> the set of positive integers;</a:t>
                </a:r>
              </a:p>
              <a:p>
                <a:pPr marL="0" indent="0">
                  <a:buNone/>
                </a:pPr>
                <a14:m>
                  <m:oMath xmlns:m="http://schemas.openxmlformats.org/officeDocument/2006/math">
                    <m:r>
                      <a:rPr lang="zh-CN" altLang="en-US">
                        <a:latin typeface="Cambria Math" panose="02040503050406030204" pitchFamily="18" charset="0"/>
                      </a:rPr>
                      <m:t>ℕ</m:t>
                    </m:r>
                  </m:oMath>
                </a14:m>
                <a:r>
                  <a:rPr lang="en-US" altLang="zh-CN" b="1" dirty="0" smtClean="0"/>
                  <a:t>:</a:t>
                </a:r>
                <a:r>
                  <a:rPr lang="en-US" altLang="zh-CN" dirty="0" smtClean="0"/>
                  <a:t> the set of natural numbers;</a:t>
                </a:r>
              </a:p>
              <a:p>
                <a:pPr marL="0" indent="0">
                  <a:buNone/>
                </a:pPr>
                <a:r>
                  <a:rPr lang="en-US" altLang="zh-CN" b="1" dirty="0"/>
                  <a:t>|A|: </a:t>
                </a:r>
                <a:r>
                  <a:rPr lang="en-US" altLang="zh-CN" dirty="0"/>
                  <a:t>the cardinality of set A</a:t>
                </a:r>
                <a:r>
                  <a:rPr lang="en-US" altLang="zh-CN" dirty="0" smtClean="0"/>
                  <a:t>;</a:t>
                </a:r>
              </a:p>
              <a:p>
                <a:pPr marL="0" indent="0">
                  <a:buNone/>
                </a:pPr>
                <a14:m>
                  <m:oMath xmlns:m="http://schemas.openxmlformats.org/officeDocument/2006/math">
                    <m:sSubSup>
                      <m:sSubSupPr>
                        <m:ctrlPr>
                          <a:rPr lang="zh-CN" altLang="en-US" b="1" i="1">
                            <a:latin typeface="Cambria Math" panose="02040503050406030204" pitchFamily="18" charset="0"/>
                          </a:rPr>
                        </m:ctrlPr>
                      </m:sSubSupPr>
                      <m:e>
                        <m:r>
                          <a:rPr lang="zh-CN" altLang="en-US" b="1" i="1">
                            <a:latin typeface="Cambria Math" panose="02040503050406030204" pitchFamily="18" charset="0"/>
                          </a:rPr>
                          <m:t>𝜹</m:t>
                        </m:r>
                      </m:e>
                      <m:sub>
                        <m:r>
                          <a:rPr lang="zh-CN" altLang="en-US" b="1" i="1">
                            <a:latin typeface="Cambria Math" panose="02040503050406030204" pitchFamily="18" charset="0"/>
                          </a:rPr>
                          <m:t>𝒏</m:t>
                        </m:r>
                      </m:sub>
                      <m:sup>
                        <m:r>
                          <a:rPr lang="zh-CN" altLang="en-US" b="1" i="1">
                            <a:latin typeface="Cambria Math" panose="02040503050406030204" pitchFamily="18" charset="0"/>
                          </a:rPr>
                          <m:t>𝒊</m:t>
                        </m:r>
                      </m:sup>
                    </m:sSubSup>
                  </m:oMath>
                </a14:m>
                <a:r>
                  <a:rPr lang="en-US" altLang="zh-CN" b="1" dirty="0" smtClean="0"/>
                  <a:t>: </a:t>
                </a:r>
                <a:r>
                  <a:rPr lang="en-US" altLang="zh-CN" dirty="0" smtClean="0"/>
                  <a:t>the </a:t>
                </a:r>
                <a:r>
                  <a:rPr lang="en-US" altLang="zh-CN" dirty="0" err="1" smtClean="0"/>
                  <a:t>i-th</a:t>
                </a:r>
                <a:r>
                  <a:rPr lang="en-US" altLang="zh-CN" dirty="0" smtClean="0"/>
                  <a:t> column of the identity matrix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𝐼</m:t>
                        </m:r>
                      </m:e>
                      <m:sub>
                        <m:r>
                          <a:rPr lang="zh-CN" altLang="en-US" i="1">
                            <a:latin typeface="Cambria Math" panose="02040503050406030204" pitchFamily="18" charset="0"/>
                          </a:rPr>
                          <m:t>𝑛</m:t>
                        </m:r>
                      </m:sub>
                    </m:sSub>
                  </m:oMath>
                </a14:m>
                <a:r>
                  <a:rPr lang="en-US" altLang="zh-CN" dirty="0" smtClean="0"/>
                  <a:t>;</a:t>
                </a:r>
              </a:p>
              <a:p>
                <a:pPr marL="0" indent="0">
                  <a:buNone/>
                </a:pP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𝜹</m:t>
                        </m:r>
                      </m:e>
                      <m:sub>
                        <m:r>
                          <a:rPr lang="zh-CN" altLang="en-US" b="1" i="1">
                            <a:latin typeface="Cambria Math" panose="02040503050406030204" pitchFamily="18" charset="0"/>
                          </a:rPr>
                          <m:t>𝒏</m:t>
                        </m:r>
                      </m:sub>
                    </m:sSub>
                    <m:r>
                      <a:rPr lang="en-US" altLang="zh-CN" b="1" i="1" smtClean="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𝒊</m:t>
                        </m:r>
                      </m:e>
                      <m:sub>
                        <m:r>
                          <a:rPr lang="zh-CN" altLang="en-US" b="1" i="1">
                            <a:latin typeface="Cambria Math" panose="02040503050406030204" pitchFamily="18" charset="0"/>
                          </a:rPr>
                          <m:t>𝟏</m:t>
                        </m:r>
                      </m:sub>
                    </m:sSub>
                    <m:r>
                      <a:rPr lang="en-US" altLang="zh-CN" b="1" i="1" smtClean="0">
                        <a:latin typeface="Cambria Math" panose="02040503050406030204" pitchFamily="18" charset="0"/>
                      </a:rPr>
                      <m:t>,.. .. </m:t>
                    </m:r>
                    <m:sSub>
                      <m:sSubPr>
                        <m:ctrlPr>
                          <a:rPr lang="zh-CN" altLang="en-US" b="1" i="1">
                            <a:latin typeface="Cambria Math" panose="02040503050406030204" pitchFamily="18" charset="0"/>
                          </a:rPr>
                        </m:ctrlPr>
                      </m:sSubPr>
                      <m:e>
                        <m:r>
                          <a:rPr lang="en-US" altLang="zh-CN" b="1" i="1" smtClean="0">
                            <a:latin typeface="Cambria Math" panose="02040503050406030204" pitchFamily="18" charset="0"/>
                          </a:rPr>
                          <m:t>,</m:t>
                        </m:r>
                        <m:r>
                          <a:rPr lang="zh-CN" altLang="en-US" b="1" i="1">
                            <a:latin typeface="Cambria Math" panose="02040503050406030204" pitchFamily="18" charset="0"/>
                          </a:rPr>
                          <m:t>𝒊</m:t>
                        </m:r>
                      </m:e>
                      <m:sub>
                        <m:r>
                          <a:rPr lang="en-US" altLang="zh-CN" b="1" i="0" smtClean="0">
                            <a:latin typeface="Cambria Math" panose="02040503050406030204" pitchFamily="18" charset="0"/>
                          </a:rPr>
                          <m:t>𝐬</m:t>
                        </m:r>
                      </m:sub>
                    </m:sSub>
                    <m:r>
                      <a:rPr lang="en-US" altLang="zh-CN" b="1" i="1" smtClean="0">
                        <a:latin typeface="Cambria Math" panose="02040503050406030204" pitchFamily="18" charset="0"/>
                      </a:rPr>
                      <m:t>]</m:t>
                    </m:r>
                    <m:r>
                      <a:rPr lang="zh-CN" altLang="en-US" b="1" i="1">
                        <a:latin typeface="Cambria Math" panose="02040503050406030204" pitchFamily="18" charset="0"/>
                      </a:rPr>
                      <m:t> </m:t>
                    </m:r>
                  </m:oMath>
                </a14:m>
                <a:r>
                  <a:rPr lang="en-US" altLang="zh-CN" b="1" dirty="0" smtClean="0"/>
                  <a:t>: </a:t>
                </a:r>
                <a:r>
                  <a:rPr lang="en-US" altLang="zh-CN" dirty="0" smtClean="0"/>
                  <a:t>the </a:t>
                </a:r>
                <a:r>
                  <a:rPr lang="en-US" altLang="zh-CN" dirty="0"/>
                  <a:t>logical </a:t>
                </a:r>
                <a:r>
                  <a:rPr lang="en-US" altLang="zh-CN" dirty="0" smtClean="0"/>
                  <a:t>matrix[</a:t>
                </a:r>
                <a14:m>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𝛿</m:t>
                        </m:r>
                      </m:e>
                      <m:sub>
                        <m:r>
                          <a:rPr lang="zh-CN" altLang="en-US" i="1">
                            <a:latin typeface="Cambria Math" panose="02040503050406030204" pitchFamily="18" charset="0"/>
                          </a:rPr>
                          <m:t>𝑛</m:t>
                        </m:r>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a:rPr lang="zh-CN" altLang="en-US">
                                <a:latin typeface="Cambria Math" panose="02040503050406030204" pitchFamily="18" charset="0"/>
                              </a:rPr>
                              <m:t>1</m:t>
                            </m:r>
                          </m:sub>
                        </m:sSub>
                      </m:sup>
                    </m:sSubSup>
                  </m:oMath>
                </a14:m>
                <a:r>
                  <a:rPr lang="en-US" altLang="zh-CN" dirty="0" smtClean="0"/>
                  <a:t>,......,</a:t>
                </a:r>
                <a:r>
                  <a:rPr lang="zh-CN" altLang="en-US" dirty="0"/>
                  <a:t> </a:t>
                </a:r>
                <a14:m>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𝛿</m:t>
                        </m:r>
                      </m:e>
                      <m:sub>
                        <m:r>
                          <a:rPr lang="zh-CN" altLang="en-US" i="1">
                            <a:latin typeface="Cambria Math" panose="02040503050406030204" pitchFamily="18" charset="0"/>
                          </a:rPr>
                          <m:t>𝑛</m:t>
                        </m:r>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𝑖</m:t>
                            </m:r>
                          </m:e>
                          <m:sub>
                            <m:r>
                              <m:rPr>
                                <m:sty m:val="p"/>
                              </m:rPr>
                              <a:rPr lang="en-US" altLang="zh-CN" b="0" i="0" smtClean="0">
                                <a:latin typeface="Cambria Math" panose="02040503050406030204" pitchFamily="18" charset="0"/>
                              </a:rPr>
                              <m:t>s</m:t>
                            </m:r>
                          </m:sub>
                        </m:sSub>
                      </m:sup>
                    </m:sSubSup>
                  </m:oMath>
                </a14:m>
                <a:r>
                  <a:rPr lang="en-US" altLang="zh-CN" dirty="0" smtClean="0"/>
                  <a:t>];</a:t>
                </a:r>
              </a:p>
              <a:p>
                <a:pPr marL="0" indent="0">
                  <a:buNone/>
                </a:pPr>
                <a14:m>
                  <m:oMath xmlns:m="http://schemas.openxmlformats.org/officeDocument/2006/math">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𝑳</m:t>
                        </m:r>
                      </m:e>
                      <m:sub>
                        <m:r>
                          <a:rPr lang="zh-CN" altLang="en-US" b="1" i="1">
                            <a:latin typeface="Cambria Math" panose="02040503050406030204" pitchFamily="18" charset="0"/>
                          </a:rPr>
                          <m:t>𝒏</m:t>
                        </m:r>
                        <m:r>
                          <a:rPr lang="zh-CN" altLang="en-US" b="1">
                            <a:latin typeface="Cambria Math" panose="02040503050406030204" pitchFamily="18" charset="0"/>
                          </a:rPr>
                          <m:t>×</m:t>
                        </m:r>
                        <m:r>
                          <a:rPr lang="zh-CN" altLang="en-US" b="1" i="1">
                            <a:latin typeface="Cambria Math" panose="02040503050406030204" pitchFamily="18" charset="0"/>
                          </a:rPr>
                          <m:t>𝒔</m:t>
                        </m:r>
                      </m:sub>
                    </m:sSub>
                    <m:r>
                      <a:rPr lang="zh-CN" altLang="en-US" b="1" i="1">
                        <a:latin typeface="Cambria Math" panose="02040503050406030204" pitchFamily="18" charset="0"/>
                      </a:rPr>
                      <m:t> </m:t>
                    </m:r>
                  </m:oMath>
                </a14:m>
                <a:r>
                  <a:rPr lang="en-US" altLang="zh-CN" b="1" dirty="0" smtClean="0"/>
                  <a:t>: </a:t>
                </a:r>
                <a:r>
                  <a:rPr lang="en-US" altLang="zh-CN" dirty="0" smtClean="0"/>
                  <a:t>the set of</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𝑛</m:t>
                    </m:r>
                    <m:r>
                      <a:rPr lang="zh-CN" altLang="en-US">
                        <a:latin typeface="Cambria Math" panose="02040503050406030204" pitchFamily="18" charset="0"/>
                      </a:rPr>
                      <m:t>×</m:t>
                    </m:r>
                    <m:r>
                      <a:rPr lang="zh-CN" altLang="en-US" i="1">
                        <a:latin typeface="Cambria Math" panose="02040503050406030204" pitchFamily="18" charset="0"/>
                      </a:rPr>
                      <m:t>𝑠</m:t>
                    </m:r>
                  </m:oMath>
                </a14:m>
                <a:r>
                  <a:rPr lang="en-US" altLang="zh-CN" dirty="0" smtClean="0"/>
                  <a:t> logical matrices; </a:t>
                </a:r>
              </a:p>
              <a:p>
                <a:pPr marL="0" indent="0">
                  <a:buNone/>
                </a:pPr>
                <a14:m>
                  <m:oMath xmlns:m="http://schemas.openxmlformats.org/officeDocument/2006/math">
                    <m:sSub>
                      <m:sSubPr>
                        <m:ctrlPr>
                          <a:rPr lang="zh-CN" altLang="en-US" b="1" i="1">
                            <a:latin typeface="Cambria Math" panose="02040503050406030204" pitchFamily="18" charset="0"/>
                          </a:rPr>
                        </m:ctrlPr>
                      </m:sSubPr>
                      <m:e>
                        <m:r>
                          <a:rPr lang="zh-CN" altLang="en-US" b="1">
                            <a:latin typeface="Cambria Math" panose="02040503050406030204" pitchFamily="18" charset="0"/>
                          </a:rPr>
                          <m:t>△</m:t>
                        </m:r>
                      </m:e>
                      <m:sub>
                        <m:r>
                          <a:rPr lang="zh-CN" altLang="en-US" b="1" i="1">
                            <a:latin typeface="Cambria Math" panose="02040503050406030204" pitchFamily="18" charset="0"/>
                          </a:rPr>
                          <m:t>𝒏</m:t>
                        </m:r>
                      </m:sub>
                    </m:sSub>
                  </m:oMath>
                </a14:m>
                <a:r>
                  <a:rPr lang="en-US" altLang="zh-CN" b="1" dirty="0" smtClean="0"/>
                  <a:t>:</a:t>
                </a:r>
                <a:r>
                  <a:rPr lang="en-US" altLang="zh-CN" b="1" dirty="0"/>
                  <a:t> </a:t>
                </a:r>
                <a:r>
                  <a:rPr lang="en-US" altLang="zh-CN" dirty="0"/>
                  <a:t>the set </a:t>
                </a:r>
                <a:r>
                  <a:rPr lang="en-US" altLang="zh-CN" dirty="0" smtClean="0"/>
                  <a:t>{</a:t>
                </a:r>
                <a14:m>
                  <m:oMath xmlns:m="http://schemas.openxmlformats.org/officeDocument/2006/math">
                    <m:sSubSup>
                      <m:sSubSupPr>
                        <m:ctrlPr>
                          <a:rPr lang="zh-CN" altLang="en-US" i="1">
                            <a:latin typeface="Cambria Math" panose="02040503050406030204" pitchFamily="18" charset="0"/>
                          </a:rPr>
                        </m:ctrlPr>
                      </m:sSubSupPr>
                      <m:e>
                        <m:r>
                          <a:rPr lang="zh-CN" altLang="en-US" b="0" i="1">
                            <a:latin typeface="Cambria Math" panose="02040503050406030204" pitchFamily="18" charset="0"/>
                          </a:rPr>
                          <m:t>𝛿</m:t>
                        </m:r>
                      </m:e>
                      <m:sub>
                        <m:r>
                          <a:rPr lang="zh-CN" altLang="en-US" b="0" i="1">
                            <a:latin typeface="Cambria Math" panose="02040503050406030204" pitchFamily="18" charset="0"/>
                          </a:rPr>
                          <m:t>𝑛</m:t>
                        </m:r>
                      </m:sub>
                      <m:sup>
                        <m:r>
                          <a:rPr lang="en-US" altLang="zh-CN" b="0" i="1" smtClean="0">
                            <a:latin typeface="Cambria Math" panose="02040503050406030204" pitchFamily="18" charset="0"/>
                          </a:rPr>
                          <m:t>1</m:t>
                        </m:r>
                      </m:sup>
                    </m:sSubSup>
                  </m:oMath>
                </a14:m>
                <a:r>
                  <a:rPr lang="en-US" altLang="zh-CN" dirty="0" smtClean="0"/>
                  <a:t>,......,</a:t>
                </a:r>
                <a:r>
                  <a:rPr lang="zh-CN" altLang="en-US" dirty="0" smtClean="0"/>
                  <a:t> </a:t>
                </a:r>
                <a14:m>
                  <m:oMath xmlns:m="http://schemas.openxmlformats.org/officeDocument/2006/math">
                    <m:sSubSup>
                      <m:sSubSupPr>
                        <m:ctrlPr>
                          <a:rPr lang="zh-CN" altLang="en-US" i="1">
                            <a:latin typeface="Cambria Math" panose="02040503050406030204" pitchFamily="18" charset="0"/>
                          </a:rPr>
                        </m:ctrlPr>
                      </m:sSubSupPr>
                      <m:e>
                        <m:r>
                          <a:rPr lang="zh-CN" altLang="en-US" b="0" i="1">
                            <a:latin typeface="Cambria Math" panose="02040503050406030204" pitchFamily="18" charset="0"/>
                          </a:rPr>
                          <m:t>𝛿</m:t>
                        </m:r>
                      </m:e>
                      <m:sub>
                        <m:r>
                          <a:rPr lang="zh-CN" altLang="en-US" b="0" i="1">
                            <a:latin typeface="Cambria Math" panose="02040503050406030204" pitchFamily="18" charset="0"/>
                          </a:rPr>
                          <m:t>𝑛</m:t>
                        </m:r>
                      </m:sub>
                      <m:sup>
                        <m:r>
                          <a:rPr lang="en-US" altLang="zh-CN" b="0" i="1" smtClean="0">
                            <a:latin typeface="Cambria Math" panose="02040503050406030204" pitchFamily="18" charset="0"/>
                          </a:rPr>
                          <m:t>𝑛</m:t>
                        </m:r>
                      </m:sup>
                    </m:sSubSup>
                  </m:oMath>
                </a14:m>
                <a:r>
                  <a:rPr lang="en-US" altLang="zh-CN" dirty="0" smtClean="0"/>
                  <a:t>}; </a:t>
                </a:r>
              </a:p>
              <a:p>
                <a:pPr marL="0" indent="0">
                  <a:buNone/>
                </a:pPr>
                <a:endParaRPr lang="en-US" altLang="zh-CN" dirty="0" smtClean="0"/>
              </a:p>
              <a:p>
                <a:pPr marL="0" indent="0">
                  <a:buNone/>
                </a:pPr>
                <a:endParaRPr lang="en-US" altLang="zh-CN" b="1" dirty="0" smtClean="0"/>
              </a:p>
              <a:p>
                <a:pPr marL="0" indent="0">
                  <a:buNone/>
                </a:pPr>
                <a:endParaRPr lang="en-US" altLang="zh-CN" dirty="0" smtClean="0"/>
              </a:p>
              <a:p>
                <a:pPr marL="0" indent="0">
                  <a:buNone/>
                </a:pPr>
                <a:endParaRPr lang="en-US" altLang="zh-CN" dirty="0" smtClean="0"/>
              </a:p>
              <a:p>
                <a:pPr marL="0" indent="0">
                  <a:buNone/>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200" y="1385403"/>
                <a:ext cx="10515600" cy="4713471"/>
              </a:xfrm>
              <a:blipFill>
                <a:blip r:embed="rId3"/>
                <a:stretch>
                  <a:fillRect l="-1217" t="-2329" b="-2458"/>
                </a:stretch>
              </a:blipFill>
            </p:spPr>
            <p:txBody>
              <a:bodyPr/>
              <a:lstStyle/>
              <a:p>
                <a:r>
                  <a:rPr lang="zh-CN" altLang="en-US">
                    <a:noFill/>
                  </a:rPr>
                  <a:t> </a:t>
                </a:r>
              </a:p>
            </p:txBody>
          </p:sp>
        </mc:Fallback>
      </mc:AlternateContent>
      <p:sp>
        <p:nvSpPr>
          <p:cNvPr id="4" name="矩形 3"/>
          <p:cNvSpPr/>
          <p:nvPr/>
        </p:nvSpPr>
        <p:spPr>
          <a:xfrm>
            <a:off x="5843302" y="3243981"/>
            <a:ext cx="184731" cy="461665"/>
          </a:xfrm>
          <a:prstGeom prst="rect">
            <a:avLst/>
          </a:prstGeom>
        </p:spPr>
        <p:txBody>
          <a:bodyPr wrap="none">
            <a:spAutoFit/>
          </a:bodyPr>
          <a:lstStyle/>
          <a:p>
            <a:endParaRPr lang="zh-CN" altLang="en-US" sz="2400" dirty="0"/>
          </a:p>
        </p:txBody>
      </p:sp>
      <p:sp>
        <p:nvSpPr>
          <p:cNvPr id="5" name="矩形 4"/>
          <p:cNvSpPr/>
          <p:nvPr/>
        </p:nvSpPr>
        <p:spPr>
          <a:xfrm>
            <a:off x="5833780" y="3244334"/>
            <a:ext cx="184731" cy="461665"/>
          </a:xfrm>
          <a:prstGeom prst="rect">
            <a:avLst/>
          </a:prstGeom>
        </p:spPr>
        <p:txBody>
          <a:bodyPr wrap="none">
            <a:spAutoFit/>
          </a:bodyPr>
          <a:lstStyle/>
          <a:p>
            <a:endParaRPr lang="zh-CN" altLang="en-US" sz="2400" dirty="0"/>
          </a:p>
        </p:txBody>
      </p:sp>
      <p:sp>
        <p:nvSpPr>
          <p:cNvPr id="6" name="矩形 5"/>
          <p:cNvSpPr/>
          <p:nvPr/>
        </p:nvSpPr>
        <p:spPr>
          <a:xfrm>
            <a:off x="5853337" y="3239878"/>
            <a:ext cx="184731" cy="369332"/>
          </a:xfrm>
          <a:prstGeom prst="rect">
            <a:avLst/>
          </a:prstGeom>
        </p:spPr>
        <p:txBody>
          <a:bodyPr wrap="none">
            <a:spAutoFit/>
          </a:bodyPr>
          <a:lstStyle/>
          <a:p>
            <a:endParaRPr lang="zh-CN" altLang="en-US" dirty="0"/>
          </a:p>
        </p:txBody>
      </p:sp>
      <p:sp>
        <p:nvSpPr>
          <p:cNvPr id="7" name="矩形 6"/>
          <p:cNvSpPr/>
          <p:nvPr/>
        </p:nvSpPr>
        <p:spPr>
          <a:xfrm>
            <a:off x="5874369" y="3244334"/>
            <a:ext cx="184731" cy="369332"/>
          </a:xfrm>
          <a:prstGeom prst="rect">
            <a:avLst/>
          </a:prstGeom>
        </p:spPr>
        <p:txBody>
          <a:bodyPr wrap="none">
            <a:spAutoFit/>
          </a:bodyPr>
          <a:lstStyle/>
          <a:p>
            <a:endParaRPr lang="zh-CN" altLang="en-US" dirty="0"/>
          </a:p>
        </p:txBody>
      </p:sp>
    </p:spTree>
    <p:extLst>
      <p:ext uri="{BB962C8B-B14F-4D97-AF65-F5344CB8AC3E}">
        <p14:creationId xmlns:p14="http://schemas.microsoft.com/office/powerpoint/2010/main" val="1637495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Algebraic Forms of BCNs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lang="en-US" altLang="zh-CN" dirty="0"/>
                  <a:t>Using the STP of </a:t>
                </a:r>
                <a:r>
                  <a:rPr lang="en-US" altLang="zh-CN" dirty="0" smtClean="0"/>
                  <a:t>matrices</a:t>
                </a:r>
                <a:r>
                  <a:rPr lang="en-US" altLang="zh-CN" dirty="0"/>
                  <a:t> BCNs can be equivalently </a:t>
                </a:r>
                <a:r>
                  <a:rPr lang="en-US" altLang="zh-CN" dirty="0" smtClean="0"/>
                  <a:t>represented:</a:t>
                </a:r>
              </a:p>
              <a:p>
                <a:pPr marL="0" indent="0">
                  <a:buNone/>
                </a:pPr>
                <a:endParaRPr lang="en-US" altLang="zh-CN" dirty="0" smtClean="0"/>
              </a:p>
              <a:p>
                <a:pPr marL="0" indent="0">
                  <a:buNone/>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𝑡</m:t>
                          </m:r>
                          <m:r>
                            <a:rPr lang="zh-CN" altLang="en-US">
                              <a:latin typeface="Cambria Math" panose="02040503050406030204" pitchFamily="18" charset="0"/>
                            </a:rPr>
                            <m:t>+</m:t>
                          </m:r>
                          <m:r>
                            <a:rPr lang="zh-CN" altLang="en-US" i="1">
                              <a:latin typeface="Cambria Math" panose="02040503050406030204" pitchFamily="18" charset="0"/>
                            </a:rPr>
                            <m:t>1</m:t>
                          </m:r>
                          <m:r>
                            <a:rPr lang="zh-CN" altLang="en-US">
                              <a:latin typeface="Cambria Math" panose="02040503050406030204" pitchFamily="18" charset="0"/>
                            </a:rPr>
                            <m:t>)=</m:t>
                          </m:r>
                          <m:r>
                            <a:rPr lang="zh-CN" altLang="en-US" i="1">
                              <a:latin typeface="Cambria Math" panose="02040503050406030204" pitchFamily="18" charset="0"/>
                            </a:rPr>
                            <m:t>𝐿𝑢</m:t>
                          </m:r>
                          <m:r>
                            <a:rPr lang="zh-CN" altLang="en-US">
                              <a:latin typeface="Cambria Math" panose="02040503050406030204" pitchFamily="18" charset="0"/>
                            </a:rPr>
                            <m:t>(</m:t>
                          </m:r>
                          <m:r>
                            <a:rPr lang="zh-CN" altLang="en-US" i="1">
                              <a:latin typeface="Cambria Math" panose="02040503050406030204" pitchFamily="18" charset="0"/>
                            </a:rPr>
                            <m:t>𝑡</m:t>
                          </m:r>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𝑡</m:t>
                          </m:r>
                        </m:e>
                      </m:d>
                    </m:oMath>
                  </m:oMathPara>
                </a14:m>
                <a:endParaRPr lang="zh-CN" altLang="en-US" dirty="0"/>
              </a:p>
              <a:p>
                <a:pPr marL="0" indent="0">
                  <a:buNone/>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𝑦</m:t>
                          </m:r>
                          <m:r>
                            <a:rPr lang="zh-CN" altLang="en-US">
                              <a:latin typeface="Cambria Math" panose="02040503050406030204" pitchFamily="18" charset="0"/>
                            </a:rPr>
                            <m:t>(</m:t>
                          </m:r>
                          <m:r>
                            <a:rPr lang="zh-CN" altLang="en-US" i="1">
                              <a:latin typeface="Cambria Math" panose="02040503050406030204" pitchFamily="18" charset="0"/>
                            </a:rPr>
                            <m:t>𝑡</m:t>
                          </m:r>
                          <m:r>
                            <a:rPr lang="zh-CN" altLang="en-US">
                              <a:latin typeface="Cambria Math" panose="02040503050406030204" pitchFamily="18" charset="0"/>
                            </a:rPr>
                            <m:t>)=</m:t>
                          </m:r>
                          <m:r>
                            <a:rPr lang="zh-CN" altLang="en-US" i="1">
                              <a:latin typeface="Cambria Math" panose="02040503050406030204" pitchFamily="18" charset="0"/>
                            </a:rPr>
                            <m:t>𝐻𝑥</m:t>
                          </m:r>
                          <m:r>
                            <a:rPr lang="zh-CN" altLang="en-US">
                              <a:latin typeface="Cambria Math" panose="02040503050406030204" pitchFamily="18" charset="0"/>
                            </a:rPr>
                            <m:t>(</m:t>
                          </m:r>
                          <m:r>
                            <a:rPr lang="zh-CN" altLang="en-US" i="1">
                              <a:latin typeface="Cambria Math" panose="02040503050406030204" pitchFamily="18" charset="0"/>
                            </a:rPr>
                            <m:t>𝑡</m:t>
                          </m:r>
                        </m:e>
                      </m:d>
                    </m:oMath>
                  </m:oMathPara>
                </a14:m>
                <a:endParaRPr lang="en-US" altLang="zh-CN" dirty="0" smtClean="0"/>
              </a:p>
              <a:p>
                <a:pPr marL="0" indent="0">
                  <a:buNone/>
                </a:pPr>
                <a:endParaRPr lang="en-US" altLang="zh-CN" dirty="0" smtClean="0"/>
              </a:p>
              <a:p>
                <a:pPr marL="0" indent="0">
                  <a:buNone/>
                </a:pPr>
                <a:r>
                  <a:rPr lang="en-US" altLang="zh-CN" dirty="0"/>
                  <a:t>Where </a:t>
                </a:r>
                <a:r>
                  <a:rPr lang="en-US" altLang="zh-CN" i="1" dirty="0">
                    <a:latin typeface="Cambria Math" panose="02040503050406030204" pitchFamily="18" charset="0"/>
                  </a:rPr>
                  <a:t>x</a:t>
                </a:r>
                <a:r>
                  <a:rPr lang="zh-CN" altLang="en-US" i="1" dirty="0">
                    <a:latin typeface="Cambria Math" panose="02040503050406030204" pitchFamily="18" charset="0"/>
                  </a:rPr>
                  <a:t> </a:t>
                </a:r>
                <a14:m>
                  <m:oMath xmlns:m="http://schemas.openxmlformats.org/officeDocument/2006/math">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m:t>
                        </m:r>
                      </m:e>
                      <m:sub>
                        <m:r>
                          <a:rPr lang="en-US" altLang="zh-CN" i="1">
                            <a:latin typeface="Cambria Math" panose="02040503050406030204" pitchFamily="18" charset="0"/>
                          </a:rPr>
                          <m:t>𝑁</m:t>
                        </m:r>
                      </m:sub>
                    </m:sSub>
                  </m:oMath>
                </a14:m>
                <a:r>
                  <a:rPr lang="en-US" altLang="zh-CN" dirty="0"/>
                  <a:t>, </a:t>
                </a:r>
                <a:r>
                  <a:rPr lang="en-US" altLang="zh-CN" i="1" dirty="0">
                    <a:latin typeface="Cambria Math" panose="02040503050406030204" pitchFamily="18" charset="0"/>
                  </a:rPr>
                  <a:t>u</a:t>
                </a:r>
                <a:r>
                  <a:rPr lang="zh-CN" altLang="en-US" i="1" dirty="0">
                    <a:latin typeface="Cambria Math" panose="02040503050406030204" pitchFamily="18" charset="0"/>
                  </a:rPr>
                  <a:t> </a:t>
                </a:r>
                <a14:m>
                  <m:oMath xmlns:m="http://schemas.openxmlformats.org/officeDocument/2006/math">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m:t>
                        </m:r>
                      </m:e>
                      <m:sub>
                        <m:r>
                          <a:rPr lang="en-US" altLang="zh-CN" i="1">
                            <a:latin typeface="Cambria Math" panose="02040503050406030204" pitchFamily="18" charset="0"/>
                          </a:rPr>
                          <m:t>𝑀</m:t>
                        </m:r>
                      </m:sub>
                    </m:sSub>
                  </m:oMath>
                </a14:m>
                <a:r>
                  <a:rPr lang="en-US" altLang="zh-CN" dirty="0"/>
                  <a:t> , and </a:t>
                </a:r>
                <a:r>
                  <a:rPr lang="en-US" altLang="zh-CN" i="1" dirty="0">
                    <a:latin typeface="Cambria Math" panose="02040503050406030204" pitchFamily="18" charset="0"/>
                  </a:rPr>
                  <a:t>y</a:t>
                </a:r>
                <a:r>
                  <a:rPr lang="zh-CN" altLang="en-US" i="1" dirty="0">
                    <a:latin typeface="Cambria Math" panose="02040503050406030204" pitchFamily="18" charset="0"/>
                  </a:rPr>
                  <a:t> </a:t>
                </a:r>
                <a14:m>
                  <m:oMath xmlns:m="http://schemas.openxmlformats.org/officeDocument/2006/math">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m:t>
                        </m:r>
                      </m:e>
                      <m:sub>
                        <m:r>
                          <a:rPr lang="en-US" altLang="zh-CN" i="1">
                            <a:latin typeface="Cambria Math" panose="02040503050406030204" pitchFamily="18" charset="0"/>
                          </a:rPr>
                          <m:t>𝑄</m:t>
                        </m:r>
                      </m:sub>
                    </m:sSub>
                  </m:oMath>
                </a14:m>
                <a:r>
                  <a:rPr lang="en-US" altLang="zh-CN" dirty="0"/>
                  <a:t> denote the states , inputs and outputs, respectively;</a:t>
                </a:r>
                <a:r>
                  <a:rPr lang="en-US" altLang="zh-CN" dirty="0"/>
                  <a:t> </a:t>
                </a:r>
                <a:r>
                  <a:rPr lang="en-US" altLang="zh-CN" i="1" dirty="0">
                    <a:latin typeface="Cambria Math" panose="02040503050406030204" pitchFamily="18" charset="0"/>
                  </a:rPr>
                  <a:t>t=0,1,.... </a:t>
                </a:r>
                <a:r>
                  <a:rPr lang="en-US" altLang="zh-CN" dirty="0"/>
                  <a:t>;</a:t>
                </a:r>
                <a:r>
                  <a:rPr lang="en-US" altLang="zh-CN" i="1" dirty="0">
                    <a:latin typeface="Cambria Math" panose="02040503050406030204" pitchFamily="18" charset="0"/>
                  </a:rPr>
                  <a:t> L</a:t>
                </a:r>
                <a:r>
                  <a:rPr lang="zh-CN" altLang="en-US" i="1" dirty="0">
                    <a:latin typeface="Cambria Math" panose="02040503050406030204" pitchFamily="18" charset="0"/>
                  </a:rPr>
                  <a:t> </a:t>
                </a:r>
                <a14:m>
                  <m:oMath xmlns:m="http://schemas.openxmlformats.org/officeDocument/2006/math">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m:rPr>
                            <m:sty m:val="p"/>
                          </m:rPr>
                          <a:rPr lang="en-US" altLang="zh-CN" i="1">
                            <a:latin typeface="Cambria Math" panose="02040503050406030204" pitchFamily="18" charset="0"/>
                          </a:rPr>
                          <m:t>N</m:t>
                        </m:r>
                        <m:r>
                          <a:rPr lang="zh-CN" altLang="en-US"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𝑁𝑀</m:t>
                        </m:r>
                        <m:r>
                          <a:rPr lang="en-US" altLang="zh-CN" i="1">
                            <a:latin typeface="Cambria Math" panose="02040503050406030204" pitchFamily="18" charset="0"/>
                          </a:rPr>
                          <m:t>)</m:t>
                        </m:r>
                      </m:sub>
                    </m:sSub>
                  </m:oMath>
                </a14:m>
                <a:r>
                  <a:rPr lang="en-US" altLang="zh-CN" dirty="0"/>
                  <a:t>;</a:t>
                </a:r>
                <a:r>
                  <a:rPr lang="en-US" altLang="zh-CN" i="1" dirty="0">
                    <a:latin typeface="Cambria Math" panose="02040503050406030204" pitchFamily="18" charset="0"/>
                  </a:rPr>
                  <a:t>H</a:t>
                </a:r>
                <a:r>
                  <a:rPr lang="zh-CN" altLang="en-US" i="1" dirty="0">
                    <a:latin typeface="Cambria Math" panose="02040503050406030204" pitchFamily="18" charset="0"/>
                  </a:rPr>
                  <a:t> </a:t>
                </a:r>
                <a14:m>
                  <m:oMath xmlns:m="http://schemas.openxmlformats.org/officeDocument/2006/math">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m:rPr>
                            <m:sty m:val="p"/>
                          </m:rPr>
                          <a:rPr lang="en-US" altLang="zh-CN" i="1">
                            <a:latin typeface="Cambria Math" panose="02040503050406030204" pitchFamily="18" charset="0"/>
                          </a:rPr>
                          <m:t>Q</m:t>
                        </m:r>
                        <m:r>
                          <a:rPr lang="zh-CN" altLang="en-US" i="1">
                            <a:latin typeface="Cambria Math" panose="02040503050406030204" pitchFamily="18" charset="0"/>
                          </a:rPr>
                          <m:t>×</m:t>
                        </m:r>
                        <m:r>
                          <a:rPr lang="en-US" altLang="zh-CN" i="1">
                            <a:latin typeface="Cambria Math" panose="02040503050406030204" pitchFamily="18" charset="0"/>
                          </a:rPr>
                          <m:t>𝑁</m:t>
                        </m:r>
                      </m:sub>
                    </m:sSub>
                  </m:oMath>
                </a14:m>
                <a:r>
                  <a:rPr lang="en-US" altLang="zh-CN" dirty="0"/>
                  <a:t>; hereinafter, </a:t>
                </a:r>
                <a:r>
                  <a:rPr lang="en-US" altLang="zh-CN" i="1" dirty="0">
                    <a:latin typeface="Cambria Math" panose="02040503050406030204" pitchFamily="18" charset="0"/>
                  </a:rPr>
                  <a:t>N:=</a:t>
                </a:r>
                <a:r>
                  <a:rPr lang="zh-CN" altLang="en-US" i="1" dirty="0">
                    <a:latin typeface="Cambria Math" panose="02040503050406030204" pitchFamily="18" charset="0"/>
                  </a:rPr>
                  <a:t> </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2</m:t>
                        </m:r>
                      </m:e>
                      <m:sup>
                        <m:r>
                          <a:rPr lang="en-US" altLang="zh-CN" i="1">
                            <a:latin typeface="Cambria Math" panose="02040503050406030204" pitchFamily="18" charset="0"/>
                          </a:rPr>
                          <m:t>𝑛</m:t>
                        </m:r>
                      </m:sup>
                    </m:sSup>
                  </m:oMath>
                </a14:m>
                <a:r>
                  <a:rPr lang="en-US" altLang="zh-CN" dirty="0"/>
                  <a:t>,</a:t>
                </a:r>
                <a:r>
                  <a:rPr lang="en-US" altLang="zh-CN" dirty="0"/>
                  <a:t> </a:t>
                </a:r>
                <a:r>
                  <a:rPr lang="en-US" altLang="zh-CN" i="1" dirty="0">
                    <a:latin typeface="Cambria Math" panose="02040503050406030204" pitchFamily="18" charset="0"/>
                  </a:rPr>
                  <a:t>M:=</a:t>
                </a:r>
                <a:r>
                  <a:rPr lang="zh-CN" altLang="en-US" i="1" dirty="0">
                    <a:latin typeface="Cambria Math" panose="02040503050406030204" pitchFamily="18" charset="0"/>
                  </a:rPr>
                  <a:t> </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2</m:t>
                        </m:r>
                      </m:e>
                      <m:sup>
                        <m:r>
                          <a:rPr lang="en-US" altLang="zh-CN" i="1">
                            <a:latin typeface="Cambria Math" panose="02040503050406030204" pitchFamily="18" charset="0"/>
                          </a:rPr>
                          <m:t>𝑚</m:t>
                        </m:r>
                      </m:sup>
                    </m:sSup>
                  </m:oMath>
                </a14:m>
                <a:r>
                  <a:rPr lang="en-US" altLang="zh-CN" dirty="0"/>
                  <a:t>,</a:t>
                </a:r>
                <a:r>
                  <a:rPr lang="en-US" altLang="zh-CN" dirty="0"/>
                  <a:t> </a:t>
                </a:r>
                <a:r>
                  <a:rPr lang="en-US" altLang="zh-CN" dirty="0"/>
                  <a:t>and </a:t>
                </a:r>
                <a:r>
                  <a:rPr lang="en-US" altLang="zh-CN" i="1" dirty="0">
                    <a:latin typeface="Cambria Math" panose="02040503050406030204" pitchFamily="18" charset="0"/>
                  </a:rPr>
                  <a:t>Q:=</a:t>
                </a:r>
                <a:r>
                  <a:rPr lang="zh-CN" altLang="en-US" i="1" dirty="0">
                    <a:latin typeface="Cambria Math" panose="02040503050406030204" pitchFamily="18" charset="0"/>
                  </a:rPr>
                  <a:t> </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2</m:t>
                        </m:r>
                      </m:e>
                      <m:sup>
                        <m:r>
                          <a:rPr lang="en-US" altLang="zh-CN" i="1">
                            <a:latin typeface="Cambria Math" panose="02040503050406030204" pitchFamily="18" charset="0"/>
                          </a:rPr>
                          <m:t>𝑞</m:t>
                        </m:r>
                      </m:sup>
                    </m:sSup>
                  </m:oMath>
                </a14:m>
                <a:r>
                  <a:rPr lang="en-US" altLang="zh-CN" dirty="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17"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4149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Algebraic Forms of BCNs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0" indent="0">
                  <a:buNone/>
                </a:pPr>
                <a:r>
                  <a:rPr lang="en-US" altLang="zh-CN" sz="3200" dirty="0"/>
                  <a:t>For </a:t>
                </a:r>
                <a:r>
                  <a:rPr lang="en-US" altLang="zh-CN" sz="3200" dirty="0" smtClean="0"/>
                  <a:t>example:</a:t>
                </a:r>
                <a:endParaRPr lang="en-US" altLang="zh-CN" sz="3200" dirty="0"/>
              </a:p>
              <a:p>
                <a:pPr marL="0" indent="0">
                  <a:lnSpc>
                    <a:spcPct val="110000"/>
                  </a:lnSpc>
                  <a:buNone/>
                </a:pP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m:t>
                        </m:r>
                      </m:e>
                      <m:sub>
                        <m:r>
                          <a:rPr lang="en-US" altLang="zh-CN" i="1">
                            <a:latin typeface="Cambria Math" panose="02040503050406030204" pitchFamily="18" charset="0"/>
                          </a:rPr>
                          <m:t>𝑁</m:t>
                        </m:r>
                      </m:sub>
                    </m:sSub>
                    <m:r>
                      <a:rPr lang="zh-CN" altLang="en-US" i="1">
                        <a:latin typeface="Cambria Math" panose="02040503050406030204" pitchFamily="18" charset="0"/>
                      </a:rPr>
                      <m:t>𝑁</m:t>
                    </m:r>
                    <m:r>
                      <a:rPr lang="en-US" altLang="zh-CN"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2</m:t>
                        </m:r>
                      </m:e>
                      <m:sup>
                        <m:r>
                          <a:rPr lang="en-US" altLang="zh-CN" i="1">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with</m:t>
                    </m:r>
                    <m:r>
                      <a:rPr lang="en-US" altLang="zh-CN" i="1">
                        <a:latin typeface="Cambria Math" panose="02040503050406030204" pitchFamily="18" charset="0"/>
                      </a:rPr>
                      <m:t> </m:t>
                    </m:r>
                    <m:r>
                      <m:rPr>
                        <m:sty m:val="p"/>
                      </m:rPr>
                      <a:rPr lang="en-US" altLang="zh-CN" i="1">
                        <a:latin typeface="Cambria Math" panose="02040503050406030204" pitchFamily="18" charset="0"/>
                      </a:rPr>
                      <m:t>two</m:t>
                    </m:r>
                    <m:r>
                      <a:rPr lang="en-US" altLang="zh-CN" i="1">
                        <a:latin typeface="Cambria Math" panose="02040503050406030204" pitchFamily="18" charset="0"/>
                      </a:rPr>
                      <m:t> </m:t>
                    </m:r>
                    <m:r>
                      <m:rPr>
                        <m:sty m:val="p"/>
                      </m:rPr>
                      <a:rPr lang="en-US" altLang="zh-CN" i="1">
                        <a:latin typeface="Cambria Math" panose="02040503050406030204" pitchFamily="18" charset="0"/>
                      </a:rPr>
                      <m:t>state</m:t>
                    </m:r>
                    <m:r>
                      <a:rPr lang="en-US" altLang="zh-CN" i="1">
                        <a:latin typeface="Cambria Math" panose="02040503050406030204" pitchFamily="18" charset="0"/>
                      </a:rPr>
                      <m:t> </m:t>
                    </m:r>
                    <m:r>
                      <m:rPr>
                        <m:sty m:val="p"/>
                      </m:rPr>
                      <a:rPr lang="en-US" altLang="zh-CN" i="1">
                        <a:latin typeface="Cambria Math" panose="02040503050406030204" pitchFamily="18" charset="0"/>
                      </a:rPr>
                      <m:t>nodes</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oMath>
                </a14:m>
                <a:endParaRPr lang="en-US" altLang="zh-CN" i="1" dirty="0">
                  <a:latin typeface="Cambria Math" panose="02040503050406030204" pitchFamily="18" charset="0"/>
                </a:endParaRPr>
              </a:p>
              <a:p>
                <a:pPr marL="0" indent="0">
                  <a:lnSpc>
                    <a:spcPct val="110000"/>
                  </a:lnSpc>
                  <a:buNone/>
                </a:pPr>
                <a:r>
                  <a:rPr lang="en-US" altLang="zh-CN" i="1" dirty="0">
                    <a:latin typeface="Cambria Math" panose="02040503050406030204" pitchFamily="18" charset="0"/>
                  </a:rPr>
                  <a:t>y</a:t>
                </a:r>
                <a14:m>
                  <m:oMath xmlns:m="http://schemas.openxmlformats.org/officeDocument/2006/math">
                    <m:r>
                      <a:rPr lang="en-US" altLang="zh-CN" i="1">
                        <a:latin typeface="Cambria Math" panose="02040503050406030204" pitchFamily="18" charset="0"/>
                      </a:rPr>
                      <m:t> </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m:t>
                        </m:r>
                      </m:e>
                      <m:sub>
                        <m:r>
                          <a:rPr lang="en-US" altLang="zh-CN" i="1">
                            <a:latin typeface="Cambria Math" panose="02040503050406030204" pitchFamily="18" charset="0"/>
                          </a:rPr>
                          <m:t>𝑄</m:t>
                        </m:r>
                      </m:sub>
                    </m:sSub>
                    <m:r>
                      <a:rPr lang="en-US" altLang="zh-CN" i="1">
                        <a:latin typeface="Cambria Math" panose="02040503050406030204" pitchFamily="18" charset="0"/>
                      </a:rPr>
                      <m:t>𝑄</m:t>
                    </m:r>
                    <m:r>
                      <a:rPr lang="en-US" altLang="zh-CN"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2</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𝑤𝑖𝑡h</m:t>
                        </m:r>
                        <m:r>
                          <a:rPr lang="en-US" altLang="zh-CN" i="1">
                            <a:latin typeface="Cambria Math" panose="02040503050406030204" pitchFamily="18" charset="0"/>
                          </a:rPr>
                          <m:t> </m:t>
                        </m:r>
                        <m:r>
                          <m:rPr>
                            <m:sty m:val="p"/>
                          </m:rPr>
                          <a:rPr lang="en-US" altLang="zh-CN" i="1">
                            <a:latin typeface="Cambria Math" panose="02040503050406030204" pitchFamily="18" charset="0"/>
                          </a:rPr>
                          <m:t>one</m:t>
                        </m:r>
                        <m:r>
                          <a:rPr lang="en-US" altLang="zh-CN" i="1">
                            <a:latin typeface="Cambria Math" panose="02040503050406030204" pitchFamily="18" charset="0"/>
                          </a:rPr>
                          <m:t> </m:t>
                        </m:r>
                        <m:r>
                          <m:rPr>
                            <m:sty m:val="p"/>
                          </m:rPr>
                          <a:rPr lang="en-US" altLang="zh-CN" i="1">
                            <a:latin typeface="Cambria Math" panose="02040503050406030204" pitchFamily="18" charset="0"/>
                          </a:rPr>
                          <m:t>output</m:t>
                        </m:r>
                        <m:r>
                          <a:rPr lang="en-US" altLang="zh-CN" i="1">
                            <a:latin typeface="Cambria Math" panose="02040503050406030204" pitchFamily="18" charset="0"/>
                          </a:rPr>
                          <m:t> </m:t>
                        </m:r>
                        <m:r>
                          <a:rPr lang="en-US" altLang="zh-CN" i="1">
                            <a:latin typeface="Cambria Math" panose="02040503050406030204" pitchFamily="18" charset="0"/>
                          </a:rPr>
                          <m:t>𝑛𝑜𝑑𝑒</m:t>
                        </m:r>
                        <m:r>
                          <a:rPr lang="en-US" altLang="zh-CN" i="1">
                            <a:latin typeface="Cambria Math" panose="02040503050406030204" pitchFamily="18" charset="0"/>
                          </a:rPr>
                          <m:t> </m:t>
                        </m:r>
                        <m:r>
                          <a:rPr lang="en-US" altLang="zh-CN" i="1">
                            <a:latin typeface="Cambria Math" panose="02040503050406030204" pitchFamily="18" charset="0"/>
                          </a:rPr>
                          <m:t>𝐶</m:t>
                        </m:r>
                      </m:e>
                    </m:d>
                  </m:oMath>
                </a14:m>
                <a:endParaRPr lang="en-US" altLang="zh-CN" i="1" dirty="0">
                  <a:latin typeface="Cambria Math" panose="02040503050406030204" pitchFamily="18" charset="0"/>
                </a:endParaRPr>
              </a:p>
              <a:p>
                <a:pPr marL="0" indent="0">
                  <a:lnSpc>
                    <a:spcPct val="110000"/>
                  </a:lnSpc>
                  <a:buNone/>
                </a:pPr>
                <a:r>
                  <a:rPr lang="en-US" altLang="zh-CN" i="1" dirty="0">
                    <a:latin typeface="Cambria Math" panose="02040503050406030204" pitchFamily="18" charset="0"/>
                  </a:rPr>
                  <a:t>u</a:t>
                </a:r>
                <a14:m>
                  <m:oMath xmlns:m="http://schemas.openxmlformats.org/officeDocument/2006/math">
                    <m:r>
                      <a:rPr lang="en-US" altLang="zh-CN" i="1">
                        <a:latin typeface="Cambria Math" panose="02040503050406030204" pitchFamily="18" charset="0"/>
                      </a:rPr>
                      <m:t> </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m:t>
                        </m:r>
                      </m:e>
                      <m:sub>
                        <m:r>
                          <a:rPr lang="en-US" altLang="zh-CN" i="1">
                            <a:latin typeface="Cambria Math" panose="02040503050406030204" pitchFamily="18" charset="0"/>
                          </a:rPr>
                          <m:t>𝑀</m:t>
                        </m:r>
                      </m:sub>
                    </m:sSub>
                    <m:r>
                      <a:rPr lang="en-US" altLang="zh-CN" i="1">
                        <a:latin typeface="Cambria Math" panose="02040503050406030204" pitchFamily="18" charset="0"/>
                      </a:rPr>
                      <m:t>𝑀</m:t>
                    </m:r>
                    <m:r>
                      <a:rPr lang="en-US" altLang="zh-CN" i="1">
                        <a:latin typeface="Cambria Math" panose="02040503050406030204" pitchFamily="18" charset="0"/>
                      </a:rPr>
                      <m:t>≔</m:t>
                    </m:r>
                  </m:oMath>
                </a14:m>
                <a:r>
                  <a:rPr lang="zh-CN" altLang="en-US" i="1" dirty="0">
                    <a:latin typeface="Cambria Math" panose="02040503050406030204" pitchFamily="18" charset="0"/>
                  </a:rPr>
                  <a:t> </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2</m:t>
                        </m:r>
                      </m:e>
                      <m:sup>
                        <m:r>
                          <a:rPr lang="en-US" altLang="zh-CN" i="1">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rPr>
                      <m:t>𝑤𝑖𝑡h</m:t>
                    </m:r>
                    <m:r>
                      <a:rPr lang="en-US" altLang="zh-CN" i="1">
                        <a:latin typeface="Cambria Math" panose="02040503050406030204" pitchFamily="18" charset="0"/>
                      </a:rPr>
                      <m:t> </m:t>
                    </m:r>
                    <m:r>
                      <a:rPr lang="en-US" altLang="zh-CN" i="1">
                        <a:latin typeface="Cambria Math" panose="02040503050406030204" pitchFamily="18" charset="0"/>
                      </a:rPr>
                      <m:t>𝑜𝑛𝑒</m:t>
                    </m:r>
                    <m:r>
                      <a:rPr lang="en-US" altLang="zh-CN" i="1">
                        <a:latin typeface="Cambria Math" panose="02040503050406030204" pitchFamily="18" charset="0"/>
                      </a:rPr>
                      <m:t> </m:t>
                    </m:r>
                    <m:r>
                      <m:rPr>
                        <m:sty m:val="p"/>
                      </m:rPr>
                      <a:rPr lang="en-US" altLang="zh-CN" i="1">
                        <a:latin typeface="Cambria Math" panose="02040503050406030204" pitchFamily="18" charset="0"/>
                      </a:rPr>
                      <m:t>input</m:t>
                    </m:r>
                    <m:r>
                      <a:rPr lang="en-US" altLang="zh-CN" i="1">
                        <a:latin typeface="Cambria Math" panose="02040503050406030204" pitchFamily="18" charset="0"/>
                      </a:rPr>
                      <m:t> </m:t>
                    </m:r>
                    <m:r>
                      <a:rPr lang="en-US" altLang="zh-CN" i="1">
                        <a:latin typeface="Cambria Math" panose="02040503050406030204" pitchFamily="18" charset="0"/>
                      </a:rPr>
                      <m:t>𝑛𝑜𝑑𝑒</m:t>
                    </m:r>
                    <m:r>
                      <a:rPr lang="en-US" altLang="zh-CN" i="1">
                        <a:latin typeface="Cambria Math" panose="02040503050406030204" pitchFamily="18" charset="0"/>
                      </a:rPr>
                      <m:t> </m:t>
                    </m:r>
                    <m:r>
                      <a:rPr lang="en-US" altLang="zh-CN" i="1">
                        <a:latin typeface="Cambria Math" panose="02040503050406030204" pitchFamily="18" charset="0"/>
                      </a:rPr>
                      <m:t>𝐷</m:t>
                    </m:r>
                    <m:r>
                      <a:rPr lang="en-US" altLang="zh-CN" i="1">
                        <a:latin typeface="Cambria Math" panose="02040503050406030204" pitchFamily="18" charset="0"/>
                      </a:rPr>
                      <m:t>)</m:t>
                    </m:r>
                  </m:oMath>
                </a14:m>
                <a:endParaRPr lang="en-US" altLang="zh-CN" i="1" dirty="0">
                  <a:latin typeface="Cambria Math" panose="02040503050406030204" pitchFamily="18" charset="0"/>
                </a:endParaRPr>
              </a:p>
              <a:p>
                <a:pPr marL="0" indent="0">
                  <a:lnSpc>
                    <a:spcPct val="110000"/>
                  </a:lnSpc>
                  <a:buNone/>
                </a:pPr>
                <a14:m>
                  <m:oMath xmlns:m="http://schemas.openxmlformats.org/officeDocument/2006/math">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en-US" altLang="zh-CN" i="1">
                        <a:latin typeface="Cambria Math" panose="02040503050406030204" pitchFamily="18" charset="0"/>
                      </a:rPr>
                      <m:t>+1</m:t>
                    </m:r>
                    <m:r>
                      <a:rPr lang="zh-CN" altLang="en-US" i="1">
                        <a:latin typeface="Cambria Math" panose="02040503050406030204" pitchFamily="18" charset="0"/>
                      </a:rPr>
                      <m:t>)</m:t>
                    </m:r>
                  </m:oMath>
                </a14:m>
                <a:r>
                  <a:rPr lang="en-US" altLang="zh-CN" i="1" dirty="0">
                    <a:latin typeface="Cambria Math" panose="02040503050406030204" pitchFamily="18" charset="0"/>
                  </a:rPr>
                  <a:t>=</a:t>
                </a:r>
                <a:r>
                  <a:rPr lang="zh-CN" altLang="en-US" i="1" dirty="0">
                    <a:latin typeface="Cambria Math" panose="02040503050406030204" pitchFamily="18" charset="0"/>
                  </a:rPr>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4</m:t>
                        </m:r>
                      </m:sub>
                    </m:sSub>
                    <m:r>
                      <a:rPr lang="en-US" altLang="zh-CN" i="1">
                        <a:latin typeface="Cambria Math" panose="02040503050406030204" pitchFamily="18" charset="0"/>
                      </a:rPr>
                      <m:t>[1,1,2,1,2,4,1,1]</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r>
                      <m:rPr>
                        <m:nor/>
                      </m:rPr>
                      <a:rPr lang="zh-CN" altLang="en-US" i="1" dirty="0">
                        <a:latin typeface="Cambria Math" panose="02040503050406030204" pitchFamily="18" charset="0"/>
                      </a:rPr>
                      <m:t> </m:t>
                    </m:r>
                  </m:oMath>
                </a14:m>
                <a:r>
                  <a:rPr lang="en-US" altLang="zh-CN" i="1" dirty="0">
                    <a:latin typeface="Cambria Math" panose="02040503050406030204" pitchFamily="18" charset="0"/>
                  </a:rPr>
                  <a:t>u</a:t>
                </a:r>
                <a14:m>
                  <m:oMath xmlns:m="http://schemas.openxmlformats.org/officeDocument/2006/math">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zh-CN" altLang="en-US" i="1" dirty="0">
                    <a:latin typeface="Cambria Math" panose="02040503050406030204" pitchFamily="18" charset="0"/>
                  </a:rPr>
                  <a:t> </a:t>
                </a:r>
                <a:endParaRPr lang="en-US" altLang="zh-CN" i="1" dirty="0">
                  <a:latin typeface="Cambria Math" panose="02040503050406030204" pitchFamily="18" charset="0"/>
                </a:endParaRPr>
              </a:p>
              <a:p>
                <a:pPr marL="0" indent="0">
                  <a:lnSpc>
                    <a:spcPct val="110000"/>
                  </a:lnSpc>
                  <a:buNone/>
                </a:pPr>
                <a:r>
                  <a:rPr lang="en-US" altLang="zh-CN" i="1" dirty="0">
                    <a:latin typeface="Cambria Math" panose="02040503050406030204" pitchFamily="18" charset="0"/>
                  </a:rPr>
                  <a:t>y</a:t>
                </a:r>
                <a14:m>
                  <m:oMath xmlns:m="http://schemas.openxmlformats.org/officeDocument/2006/math">
                    <m:r>
                      <a:rPr lang="en-US" altLang="zh-CN" i="1">
                        <a:latin typeface="Cambria Math" panose="02040503050406030204" pitchFamily="18" charset="0"/>
                      </a:rPr>
                      <m:t> </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r>
                  <a:rPr lang="en-US" altLang="zh-CN" i="1" dirty="0">
                    <a:latin typeface="Cambria Math" panose="02040503050406030204" pitchFamily="18" charset="0"/>
                  </a:rPr>
                  <a:t>=</a:t>
                </a:r>
                <a:r>
                  <a:rPr lang="zh-CN" altLang="en-US" i="1" dirty="0">
                    <a:latin typeface="Cambria Math" panose="02040503050406030204" pitchFamily="18" charset="0"/>
                  </a:rPr>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2</m:t>
                        </m:r>
                      </m:sub>
                    </m:sSub>
                    <m:r>
                      <a:rPr lang="en-US" altLang="zh-CN" i="1">
                        <a:latin typeface="Cambria Math" panose="02040503050406030204" pitchFamily="18" charset="0"/>
                      </a:rPr>
                      <m:t>[1,2,2,2]</m:t>
                    </m:r>
                    <m:r>
                      <a:rPr lang="zh-CN" altLang="en-US" i="1">
                        <a:latin typeface="Cambria Math" panose="02040503050406030204" pitchFamily="18" charset="0"/>
                      </a:rPr>
                      <m:t>𝑥</m:t>
                    </m:r>
                    <m:r>
                      <a:rPr lang="zh-CN" altLang="en-US" i="1">
                        <a:latin typeface="Cambria Math" panose="02040503050406030204" pitchFamily="18" charset="0"/>
                      </a:rPr>
                      <m:t>(</m:t>
                    </m:r>
                    <m:r>
                      <a:rPr lang="zh-CN" altLang="en-US" i="1">
                        <a:latin typeface="Cambria Math" panose="02040503050406030204" pitchFamily="18" charset="0"/>
                      </a:rPr>
                      <m:t>𝑡</m:t>
                    </m:r>
                    <m:r>
                      <a:rPr lang="zh-CN" altLang="en-US" i="1">
                        <a:latin typeface="Cambria Math" panose="02040503050406030204" pitchFamily="18" charset="0"/>
                      </a:rPr>
                      <m:t>)</m:t>
                    </m:r>
                  </m:oMath>
                </a14:m>
                <a:endParaRPr lang="en-US" altLang="zh-CN" i="1" dirty="0">
                  <a:latin typeface="Cambria Math" panose="02040503050406030204" pitchFamily="18" charset="0"/>
                </a:endParaRPr>
              </a:p>
              <a:p>
                <a:pPr marL="0" indent="0">
                  <a:buNone/>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507"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7764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Determine Observabilities by </a:t>
            </a:r>
            <a:r>
              <a:rPr lang="en-US" altLang="zh-CN" dirty="0" smtClean="0"/>
              <a:t>MCMAS</a:t>
            </a:r>
            <a:endParaRPr lang="zh-CN" altLang="en-US" dirty="0"/>
          </a:p>
        </p:txBody>
      </p:sp>
      <p:sp>
        <p:nvSpPr>
          <p:cNvPr id="3" name="内容占位符 2"/>
          <p:cNvSpPr>
            <a:spLocks noGrp="1"/>
          </p:cNvSpPr>
          <p:nvPr>
            <p:ph idx="1"/>
          </p:nvPr>
        </p:nvSpPr>
        <p:spPr/>
        <p:txBody>
          <a:bodyPr/>
          <a:lstStyle/>
          <a:p>
            <a:pPr marL="0" indent="0">
              <a:buNone/>
            </a:pPr>
            <a:r>
              <a:rPr lang="en-US" altLang="zh-CN" dirty="0"/>
              <a:t>Interaction </a:t>
            </a:r>
            <a:r>
              <a:rPr lang="en-US" altLang="zh-CN" dirty="0" smtClean="0"/>
              <a:t>between </a:t>
            </a:r>
            <a:r>
              <a:rPr lang="en-US" altLang="zh-CN" dirty="0"/>
              <a:t>various </a:t>
            </a:r>
            <a:r>
              <a:rPr lang="en-US" altLang="zh-CN" dirty="0" smtClean="0"/>
              <a:t>partners in </a:t>
            </a:r>
            <a:r>
              <a:rPr lang="en-US" altLang="zh-CN" dirty="0"/>
              <a:t>the </a:t>
            </a:r>
            <a:r>
              <a:rPr lang="en-US" altLang="zh-CN" dirty="0" smtClean="0"/>
              <a:t>composition of BCNs.</a:t>
            </a:r>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zh-CN" altLang="en-US" sz="2400" dirty="0"/>
          </a:p>
        </p:txBody>
      </p:sp>
      <p:sp>
        <p:nvSpPr>
          <p:cNvPr id="4" name="矩形 3"/>
          <p:cNvSpPr/>
          <p:nvPr/>
        </p:nvSpPr>
        <p:spPr>
          <a:xfrm>
            <a:off x="1807054" y="2553421"/>
            <a:ext cx="1742536" cy="117319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Environment </a:t>
            </a:r>
            <a:endParaRPr lang="zh-CN" altLang="en-US" dirty="0">
              <a:solidFill>
                <a:schemeClr val="tx1"/>
              </a:solidFill>
            </a:endParaRPr>
          </a:p>
        </p:txBody>
      </p:sp>
      <p:sp>
        <p:nvSpPr>
          <p:cNvPr id="5" name="矩形 4"/>
          <p:cNvSpPr/>
          <p:nvPr/>
        </p:nvSpPr>
        <p:spPr>
          <a:xfrm>
            <a:off x="5224732" y="2553421"/>
            <a:ext cx="1742536" cy="117319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Initial states</a:t>
            </a:r>
            <a:endParaRPr lang="zh-CN" altLang="en-US" dirty="0">
              <a:solidFill>
                <a:schemeClr val="tx1"/>
              </a:solidFill>
            </a:endParaRPr>
          </a:p>
        </p:txBody>
      </p:sp>
      <p:sp>
        <p:nvSpPr>
          <p:cNvPr id="6" name="矩形 5"/>
          <p:cNvSpPr/>
          <p:nvPr/>
        </p:nvSpPr>
        <p:spPr>
          <a:xfrm>
            <a:off x="8737660" y="2553421"/>
            <a:ext cx="1742536" cy="117319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Observer</a:t>
            </a:r>
            <a:endParaRPr lang="zh-CN" altLang="en-US" dirty="0">
              <a:solidFill>
                <a:schemeClr val="tx1"/>
              </a:solidFill>
            </a:endParaRPr>
          </a:p>
        </p:txBody>
      </p:sp>
      <p:cxnSp>
        <p:nvCxnSpPr>
          <p:cNvPr id="8" name="直接箭头连接符 7"/>
          <p:cNvCxnSpPr>
            <a:stCxn id="4" idx="3"/>
            <a:endCxn id="5" idx="1"/>
          </p:cNvCxnSpPr>
          <p:nvPr/>
        </p:nvCxnSpPr>
        <p:spPr>
          <a:xfrm>
            <a:off x="3549590" y="3140017"/>
            <a:ext cx="16751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5" idx="3"/>
            <a:endCxn id="6" idx="1"/>
          </p:cNvCxnSpPr>
          <p:nvPr/>
        </p:nvCxnSpPr>
        <p:spPr>
          <a:xfrm>
            <a:off x="6967268" y="3140017"/>
            <a:ext cx="177039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641036" y="2816851"/>
            <a:ext cx="1651090" cy="646331"/>
          </a:xfrm>
          <a:prstGeom prst="rect">
            <a:avLst/>
          </a:prstGeom>
          <a:noFill/>
        </p:spPr>
        <p:txBody>
          <a:bodyPr wrap="square" rtlCol="0">
            <a:spAutoFit/>
          </a:bodyPr>
          <a:lstStyle/>
          <a:p>
            <a:r>
              <a:rPr lang="en-US" altLang="zh-CN" dirty="0" smtClean="0"/>
              <a:t>Generate and send the input.</a:t>
            </a:r>
            <a:endParaRPr lang="zh-CN" altLang="en-US" dirty="0"/>
          </a:p>
        </p:txBody>
      </p:sp>
      <p:sp>
        <p:nvSpPr>
          <p:cNvPr id="14" name="文本框 13"/>
          <p:cNvSpPr txBox="1"/>
          <p:nvPr/>
        </p:nvSpPr>
        <p:spPr>
          <a:xfrm>
            <a:off x="6965880" y="2816851"/>
            <a:ext cx="1769005" cy="646331"/>
          </a:xfrm>
          <a:prstGeom prst="rect">
            <a:avLst/>
          </a:prstGeom>
          <a:noFill/>
        </p:spPr>
        <p:txBody>
          <a:bodyPr wrap="square" rtlCol="0">
            <a:spAutoFit/>
          </a:bodyPr>
          <a:lstStyle/>
          <a:p>
            <a:r>
              <a:rPr lang="en-US" altLang="zh-CN" dirty="0"/>
              <a:t>Generate </a:t>
            </a:r>
            <a:r>
              <a:rPr lang="en-US" altLang="zh-CN" dirty="0" smtClean="0"/>
              <a:t>and send the output</a:t>
            </a:r>
            <a:r>
              <a:rPr lang="en-US" altLang="zh-CN" dirty="0"/>
              <a:t>.</a:t>
            </a:r>
            <a:endParaRPr lang="zh-CN" altLang="en-US" dirty="0"/>
          </a:p>
        </p:txBody>
      </p:sp>
      <p:sp>
        <p:nvSpPr>
          <p:cNvPr id="16" name="椭圆 15"/>
          <p:cNvSpPr/>
          <p:nvPr/>
        </p:nvSpPr>
        <p:spPr>
          <a:xfrm>
            <a:off x="5077341" y="4782210"/>
            <a:ext cx="2037317" cy="12613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Contains </a:t>
            </a:r>
            <a:r>
              <a:rPr lang="en-US" altLang="zh-CN" dirty="0" smtClean="0">
                <a:solidFill>
                  <a:schemeClr val="tx1"/>
                </a:solidFill>
              </a:rPr>
              <a:t>multiple nodes</a:t>
            </a:r>
            <a:endParaRPr lang="zh-CN" altLang="en-US" dirty="0"/>
          </a:p>
        </p:txBody>
      </p:sp>
      <p:sp>
        <p:nvSpPr>
          <p:cNvPr id="17" name="下箭头 16"/>
          <p:cNvSpPr/>
          <p:nvPr/>
        </p:nvSpPr>
        <p:spPr>
          <a:xfrm>
            <a:off x="5853684" y="3726613"/>
            <a:ext cx="484632" cy="105559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a:off x="9365225" y="3726613"/>
            <a:ext cx="484632" cy="105559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550964" y="4782210"/>
            <a:ext cx="2037317" cy="12613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Compare </a:t>
            </a:r>
            <a:r>
              <a:rPr lang="en-US" altLang="zh-CN" dirty="0">
                <a:solidFill>
                  <a:schemeClr val="tx1"/>
                </a:solidFill>
              </a:rPr>
              <a:t>the output.</a:t>
            </a:r>
          </a:p>
        </p:txBody>
      </p:sp>
    </p:spTree>
    <p:extLst>
      <p:ext uri="{BB962C8B-B14F-4D97-AF65-F5344CB8AC3E}">
        <p14:creationId xmlns:p14="http://schemas.microsoft.com/office/powerpoint/2010/main" val="2711071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Determine Observabilities by MCMAS</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For example</a:t>
            </a:r>
          </a:p>
          <a:p>
            <a:pPr marL="0" indent="0">
              <a:buNone/>
            </a:pPr>
            <a:r>
              <a:rPr lang="en-US" altLang="zh-CN" dirty="0" smtClean="0"/>
              <a:t>Agent Environment that </a:t>
            </a:r>
          </a:p>
          <a:p>
            <a:pPr marL="0" indent="0">
              <a:buNone/>
            </a:pPr>
            <a:r>
              <a:rPr lang="en-US" altLang="zh-CN" dirty="0" smtClean="0"/>
              <a:t>generateinput1 or input2 </a:t>
            </a:r>
          </a:p>
          <a:p>
            <a:pPr marL="0" indent="0">
              <a:buNone/>
            </a:pPr>
            <a:r>
              <a:rPr lang="en-US" altLang="zh-CN" dirty="0" smtClean="0"/>
              <a:t>when </a:t>
            </a:r>
            <a:r>
              <a:rPr lang="en-US" altLang="zh-CN" dirty="0" err="1" smtClean="0"/>
              <a:t>ack</a:t>
            </a:r>
            <a:r>
              <a:rPr lang="en-US" altLang="zh-CN" dirty="0" smtClean="0"/>
              <a:t> is true, and initialize</a:t>
            </a:r>
          </a:p>
          <a:p>
            <a:pPr marL="0" indent="0">
              <a:buNone/>
            </a:pPr>
            <a:r>
              <a:rPr lang="en-US" altLang="zh-CN" dirty="0"/>
              <a:t>t</a:t>
            </a:r>
            <a:r>
              <a:rPr lang="en-US" altLang="zh-CN" dirty="0" smtClean="0"/>
              <a:t>he </a:t>
            </a:r>
            <a:r>
              <a:rPr lang="en-US" altLang="zh-CN" dirty="0" err="1" smtClean="0"/>
              <a:t>ack</a:t>
            </a:r>
            <a:r>
              <a:rPr lang="en-US" altLang="zh-CN" dirty="0" smtClean="0"/>
              <a:t> as true .</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3268" y="1972244"/>
            <a:ext cx="5100388" cy="2884907"/>
          </a:xfrm>
          <a:prstGeom prst="rect">
            <a:avLst/>
          </a:prstGeom>
        </p:spPr>
      </p:pic>
    </p:spTree>
    <p:extLst>
      <p:ext uri="{BB962C8B-B14F-4D97-AF65-F5344CB8AC3E}">
        <p14:creationId xmlns:p14="http://schemas.microsoft.com/office/powerpoint/2010/main" val="2454926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Determine Observabilities by </a:t>
            </a:r>
            <a:r>
              <a:rPr lang="en-US" altLang="zh-CN" dirty="0" smtClean="0"/>
              <a:t>MCMAS</a:t>
            </a:r>
            <a:endParaRPr lang="zh-CN" altLang="en-US" dirty="0"/>
          </a:p>
        </p:txBody>
      </p:sp>
      <p:sp>
        <p:nvSpPr>
          <p:cNvPr id="7" name="内容占位符 6"/>
          <p:cNvSpPr>
            <a:spLocks noGrp="1"/>
          </p:cNvSpPr>
          <p:nvPr>
            <p:ph idx="1"/>
          </p:nvPr>
        </p:nvSpPr>
        <p:spPr/>
        <p:txBody>
          <a:bodyPr/>
          <a:lstStyle/>
          <a:p>
            <a:pPr marL="0" indent="0">
              <a:buNone/>
            </a:pPr>
            <a:r>
              <a:rPr lang="en-US" altLang="zh-CN" dirty="0" smtClean="0"/>
              <a:t>Agent </a:t>
            </a:r>
            <a:r>
              <a:rPr lang="en-US" altLang="zh-CN" dirty="0" err="1" smtClean="0"/>
              <a:t>InitialStatei</a:t>
            </a:r>
            <a:r>
              <a:rPr lang="en-US" altLang="zh-CN" dirty="0" smtClean="0"/>
              <a:t> </a:t>
            </a:r>
          </a:p>
          <a:p>
            <a:pPr marL="0" indent="0">
              <a:buNone/>
            </a:pPr>
            <a:r>
              <a:rPr lang="en-US" altLang="zh-CN" dirty="0" smtClean="0"/>
              <a:t>Initialize its </a:t>
            </a:r>
            <a:r>
              <a:rPr lang="en-US" altLang="zh-CN" dirty="0" err="1" smtClean="0"/>
              <a:t>currentstate</a:t>
            </a:r>
            <a:endParaRPr lang="en-US" altLang="zh-CN" dirty="0" smtClean="0"/>
          </a:p>
          <a:p>
            <a:pPr marL="0" indent="0">
              <a:buNone/>
            </a:pPr>
            <a:r>
              <a:rPr lang="en-US" altLang="zh-CN" dirty="0"/>
              <a:t>a</a:t>
            </a:r>
            <a:r>
              <a:rPr lang="en-US" altLang="zh-CN" dirty="0" smtClean="0"/>
              <a:t>s </a:t>
            </a:r>
            <a:r>
              <a:rPr lang="en-US" altLang="zh-CN" dirty="0" err="1" smtClean="0"/>
              <a:t>statei</a:t>
            </a:r>
            <a:r>
              <a:rPr lang="en-US" altLang="zh-CN" dirty="0" smtClean="0"/>
              <a:t>, and them</a:t>
            </a:r>
          </a:p>
          <a:p>
            <a:pPr marL="0" indent="0">
              <a:buNone/>
            </a:pPr>
            <a:r>
              <a:rPr lang="en-US" altLang="zh-CN" dirty="0"/>
              <a:t>c</a:t>
            </a:r>
            <a:r>
              <a:rPr lang="en-US" altLang="zh-CN" dirty="0" smtClean="0"/>
              <a:t>hange its </a:t>
            </a:r>
            <a:r>
              <a:rPr lang="en-US" altLang="zh-CN" dirty="0" err="1" smtClean="0"/>
              <a:t>currentstate</a:t>
            </a:r>
            <a:endParaRPr lang="en-US" altLang="zh-CN" dirty="0" smtClean="0"/>
          </a:p>
          <a:p>
            <a:pPr marL="0" indent="0">
              <a:buNone/>
            </a:pPr>
            <a:r>
              <a:rPr lang="en-US" altLang="zh-CN" dirty="0" smtClean="0"/>
              <a:t>by </a:t>
            </a:r>
            <a:r>
              <a:rPr lang="en-US" altLang="zh-CN" dirty="0" err="1" smtClean="0"/>
              <a:t>input,and</a:t>
            </a:r>
            <a:r>
              <a:rPr lang="en-US" altLang="zh-CN" dirty="0" smtClean="0"/>
              <a:t> generate the output</a:t>
            </a:r>
          </a:p>
          <a:p>
            <a:pPr marL="0" indent="0">
              <a:buNone/>
            </a:pPr>
            <a:r>
              <a:rPr lang="en-US" altLang="zh-CN" dirty="0" smtClean="0"/>
              <a:t>by </a:t>
            </a:r>
            <a:r>
              <a:rPr lang="en-US" altLang="zh-CN" dirty="0" err="1" smtClean="0"/>
              <a:t>currentstate</a:t>
            </a:r>
            <a:r>
              <a:rPr lang="en-US" altLang="zh-CN" dirty="0" smtClean="0"/>
              <a:t>. We have</a:t>
            </a:r>
          </a:p>
          <a:p>
            <a:pPr marL="0" indent="0">
              <a:buNone/>
            </a:pPr>
            <a:r>
              <a:rPr lang="en-US" altLang="zh-CN" dirty="0" smtClean="0"/>
              <a:t>4 agent </a:t>
            </a:r>
            <a:r>
              <a:rPr lang="en-US" altLang="zh-CN" dirty="0" err="1" smtClean="0"/>
              <a:t>InitialStatei</a:t>
            </a:r>
            <a:r>
              <a:rPr lang="en-US" altLang="zh-CN" dirty="0" smtClean="0"/>
              <a:t>.</a:t>
            </a:r>
            <a:endParaRPr lang="zh-CN" altLang="en-US" dirty="0"/>
          </a:p>
        </p:txBody>
      </p:sp>
      <p:pic>
        <p:nvPicPr>
          <p:cNvPr id="8"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578" y="2188668"/>
            <a:ext cx="6991350" cy="3314700"/>
          </a:xfrm>
          <a:prstGeom prst="rect">
            <a:avLst/>
          </a:prstGeom>
        </p:spPr>
      </p:pic>
    </p:spTree>
    <p:extLst>
      <p:ext uri="{BB962C8B-B14F-4D97-AF65-F5344CB8AC3E}">
        <p14:creationId xmlns:p14="http://schemas.microsoft.com/office/powerpoint/2010/main" val="2234676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Determine Observabilities by MCMAS</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Agent Observer compare</a:t>
            </a:r>
          </a:p>
          <a:p>
            <a:pPr marL="0" indent="0">
              <a:buNone/>
            </a:pPr>
            <a:r>
              <a:rPr lang="en-US" altLang="zh-CN" dirty="0" smtClean="0"/>
              <a:t> the output of all </a:t>
            </a:r>
            <a:r>
              <a:rPr lang="en-US" altLang="zh-CN" dirty="0" err="1" smtClean="0"/>
              <a:t>InitialStates</a:t>
            </a:r>
            <a:r>
              <a:rPr lang="en-US" altLang="zh-CN" dirty="0"/>
              <a:t>.</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755" y="1593730"/>
            <a:ext cx="4524375" cy="4343400"/>
          </a:xfrm>
          <a:prstGeom prst="rect">
            <a:avLst/>
          </a:prstGeom>
        </p:spPr>
      </p:pic>
    </p:spTree>
    <p:extLst>
      <p:ext uri="{BB962C8B-B14F-4D97-AF65-F5344CB8AC3E}">
        <p14:creationId xmlns:p14="http://schemas.microsoft.com/office/powerpoint/2010/main" val="2134909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Guideline</a:t>
            </a:r>
            <a:endParaRPr lang="zh-CN" altLang="en-US" dirty="0"/>
          </a:p>
        </p:txBody>
      </p:sp>
      <p:sp>
        <p:nvSpPr>
          <p:cNvPr id="3" name="内容占位符 2"/>
          <p:cNvSpPr>
            <a:spLocks noGrp="1"/>
          </p:cNvSpPr>
          <p:nvPr>
            <p:ph idx="1"/>
          </p:nvPr>
        </p:nvSpPr>
        <p:spPr/>
        <p:txBody>
          <a:bodyPr/>
          <a:lstStyle/>
          <a:p>
            <a:r>
              <a:rPr lang="en-US" altLang="zh-CN" dirty="0"/>
              <a:t>Background</a:t>
            </a:r>
          </a:p>
          <a:p>
            <a:r>
              <a:rPr lang="en-US" altLang="zh-CN" dirty="0" smtClean="0"/>
              <a:t>Definition of </a:t>
            </a:r>
            <a:r>
              <a:rPr lang="en-US" altLang="zh-CN" dirty="0"/>
              <a:t>Boolean </a:t>
            </a:r>
            <a:r>
              <a:rPr lang="en-US" altLang="zh-CN" dirty="0" smtClean="0"/>
              <a:t>Network </a:t>
            </a:r>
          </a:p>
          <a:p>
            <a:r>
              <a:rPr lang="en-US" altLang="zh-CN" dirty="0" smtClean="0"/>
              <a:t>Definition </a:t>
            </a:r>
            <a:r>
              <a:rPr lang="en-US" altLang="zh-CN" dirty="0"/>
              <a:t>of Boolean </a:t>
            </a:r>
            <a:r>
              <a:rPr lang="en-US" altLang="zh-CN" dirty="0" smtClean="0"/>
              <a:t>Control Network </a:t>
            </a:r>
          </a:p>
          <a:p>
            <a:r>
              <a:rPr lang="en-US" altLang="zh-CN" dirty="0" smtClean="0"/>
              <a:t>Four Observabilities </a:t>
            </a:r>
            <a:r>
              <a:rPr lang="en-US" altLang="zh-CN" dirty="0"/>
              <a:t>of BCNs </a:t>
            </a:r>
            <a:endParaRPr lang="en-US" altLang="zh-CN" dirty="0" smtClean="0"/>
          </a:p>
          <a:p>
            <a:r>
              <a:rPr lang="en-US" altLang="zh-CN" dirty="0"/>
              <a:t>Algebraic </a:t>
            </a:r>
            <a:r>
              <a:rPr lang="en-US" altLang="zh-CN" dirty="0" smtClean="0"/>
              <a:t>Forms </a:t>
            </a:r>
            <a:r>
              <a:rPr lang="en-US" altLang="zh-CN" dirty="0"/>
              <a:t>of BCNs </a:t>
            </a:r>
            <a:endParaRPr lang="en-US" altLang="zh-CN" dirty="0" smtClean="0"/>
          </a:p>
          <a:p>
            <a:r>
              <a:rPr lang="en-US" altLang="zh-CN" dirty="0" smtClean="0"/>
              <a:t>Determine Observabilities by MCMAS</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2338035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Determine Observabilities by MCMAS</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Initialization of all agents.</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639" y="2410903"/>
            <a:ext cx="5686425" cy="1466850"/>
          </a:xfrm>
          <a:prstGeom prst="rect">
            <a:avLst/>
          </a:prstGeom>
        </p:spPr>
      </p:pic>
    </p:spTree>
    <p:extLst>
      <p:ext uri="{BB962C8B-B14F-4D97-AF65-F5344CB8AC3E}">
        <p14:creationId xmlns:p14="http://schemas.microsoft.com/office/powerpoint/2010/main" val="3941118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Determine Observabilities by MCMAS</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Evaluation we need.</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0974" y="2175743"/>
            <a:ext cx="6419850" cy="1971675"/>
          </a:xfrm>
          <a:prstGeom prst="rect">
            <a:avLst/>
          </a:prstGeom>
        </p:spPr>
      </p:pic>
    </p:spTree>
    <p:extLst>
      <p:ext uri="{BB962C8B-B14F-4D97-AF65-F5344CB8AC3E}">
        <p14:creationId xmlns:p14="http://schemas.microsoft.com/office/powerpoint/2010/main" val="1536779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Determine Observabilities by MCMAS</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Formulas of 4 </a:t>
            </a:r>
          </a:p>
          <a:p>
            <a:pPr marL="0" indent="0">
              <a:buNone/>
            </a:pPr>
            <a:r>
              <a:rPr lang="en-US" altLang="zh-CN" dirty="0" smtClean="0"/>
              <a:t>Observabilities.</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475" y="2046167"/>
            <a:ext cx="7172325" cy="1609725"/>
          </a:xfrm>
          <a:prstGeom prst="rect">
            <a:avLst/>
          </a:prstGeom>
        </p:spPr>
      </p:pic>
    </p:spTree>
    <p:extLst>
      <p:ext uri="{BB962C8B-B14F-4D97-AF65-F5344CB8AC3E}">
        <p14:creationId xmlns:p14="http://schemas.microsoft.com/office/powerpoint/2010/main" val="1493138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Determine Observabilities by MCMAS</a:t>
            </a:r>
            <a:endParaRPr lang="zh-CN" altLang="en-US" dirty="0"/>
          </a:p>
        </p:txBody>
      </p:sp>
      <p:sp>
        <p:nvSpPr>
          <p:cNvPr id="7" name="内容占位符 6"/>
          <p:cNvSpPr>
            <a:spLocks noGrp="1"/>
          </p:cNvSpPr>
          <p:nvPr>
            <p:ph idx="1"/>
          </p:nvPr>
        </p:nvSpPr>
        <p:spPr/>
        <p:txBody>
          <a:bodyPr/>
          <a:lstStyle/>
          <a:p>
            <a:pPr marL="0" indent="0">
              <a:buNone/>
            </a:pPr>
            <a:r>
              <a:rPr lang="en-US" altLang="zh-CN" dirty="0" smtClean="0"/>
              <a:t>Verification Result</a:t>
            </a:r>
            <a:endParaRPr lang="zh-CN" altLang="en-US" dirty="0"/>
          </a:p>
        </p:txBody>
      </p:sp>
      <p:pic>
        <p:nvPicPr>
          <p:cNvPr id="8" name="内容占位符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2039" y="2322917"/>
            <a:ext cx="6638925" cy="2114550"/>
          </a:xfrm>
          <a:prstGeom prst="rect">
            <a:avLst/>
          </a:prstGeom>
        </p:spPr>
      </p:pic>
    </p:spTree>
    <p:extLst>
      <p:ext uri="{BB962C8B-B14F-4D97-AF65-F5344CB8AC3E}">
        <p14:creationId xmlns:p14="http://schemas.microsoft.com/office/powerpoint/2010/main" val="1821018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Determine Observabilities by MCMAS</a:t>
            </a:r>
            <a:endParaRPr lang="zh-CN" altLang="en-US" dirty="0"/>
          </a:p>
        </p:txBody>
      </p:sp>
      <p:pic>
        <p:nvPicPr>
          <p:cNvPr id="6" name="EE4506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70009" y="1410251"/>
            <a:ext cx="8047278" cy="4947867"/>
          </a:xfrm>
        </p:spPr>
      </p:pic>
    </p:spTree>
    <p:extLst>
      <p:ext uri="{BB962C8B-B14F-4D97-AF65-F5344CB8AC3E}">
        <p14:creationId xmlns:p14="http://schemas.microsoft.com/office/powerpoint/2010/main" val="1983903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Background</a:t>
            </a:r>
            <a:endParaRPr lang="zh-CN" altLang="en-US" dirty="0"/>
          </a:p>
        </p:txBody>
      </p:sp>
      <p:sp>
        <p:nvSpPr>
          <p:cNvPr id="3" name="内容占位符 2"/>
          <p:cNvSpPr>
            <a:spLocks noGrp="1"/>
          </p:cNvSpPr>
          <p:nvPr>
            <p:ph idx="1"/>
          </p:nvPr>
        </p:nvSpPr>
        <p:spPr/>
        <p:txBody>
          <a:bodyPr/>
          <a:lstStyle/>
          <a:p>
            <a:pPr marL="0" indent="0">
              <a:buNone/>
            </a:pPr>
            <a:r>
              <a:rPr lang="en-US" altLang="zh-CN" dirty="0"/>
              <a:t>In 1960s, Jacob and Monod found that “Any cell contains a number of ‘regulatory’ genes that act as switches and can turn one another on and off.... If genes can turn one another on and off, then you can have genetic circuits</a:t>
            </a:r>
            <a:r>
              <a:rPr lang="en-US" altLang="zh-CN" dirty="0" smtClean="0"/>
              <a:t>.”</a:t>
            </a:r>
          </a:p>
          <a:p>
            <a:endParaRPr lang="en-US" altLang="zh-CN" dirty="0"/>
          </a:p>
          <a:p>
            <a:pPr marL="0" indent="0">
              <a:buNone/>
            </a:pPr>
            <a:r>
              <a:rPr lang="en-US" altLang="zh-CN" dirty="0" smtClean="0"/>
              <a:t>Based </a:t>
            </a:r>
            <a:r>
              <a:rPr lang="en-US" altLang="zh-CN" dirty="0"/>
              <a:t>on these Boolean-type actions in genetic circuits, Kauffman proposed using the Boolean network to describe the genetic circuits </a:t>
            </a:r>
            <a:r>
              <a:rPr lang="en-US" altLang="zh-CN" dirty="0" smtClean="0"/>
              <a:t>.</a:t>
            </a:r>
            <a:endParaRPr lang="zh-CN" altLang="en-US" dirty="0"/>
          </a:p>
        </p:txBody>
      </p:sp>
    </p:spTree>
    <p:extLst>
      <p:ext uri="{BB962C8B-B14F-4D97-AF65-F5344CB8AC3E}">
        <p14:creationId xmlns:p14="http://schemas.microsoft.com/office/powerpoint/2010/main" val="3891561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of Boolean Network</a:t>
            </a:r>
            <a:endParaRPr lang="zh-CN" altLang="en-US" dirty="0"/>
          </a:p>
        </p:txBody>
      </p:sp>
      <p:sp>
        <p:nvSpPr>
          <p:cNvPr id="3" name="内容占位符 2"/>
          <p:cNvSpPr>
            <a:spLocks noGrp="1"/>
          </p:cNvSpPr>
          <p:nvPr>
            <p:ph idx="1"/>
          </p:nvPr>
        </p:nvSpPr>
        <p:spPr/>
        <p:txBody>
          <a:bodyPr/>
          <a:lstStyle/>
          <a:p>
            <a:pPr marL="0" indent="0">
              <a:buNone/>
            </a:pPr>
            <a:r>
              <a:rPr lang="en-US" altLang="zh-CN" dirty="0"/>
              <a:t>A Boolean network is a </a:t>
            </a:r>
            <a:r>
              <a:rPr lang="en-US" altLang="zh-CN" dirty="0" smtClean="0"/>
              <a:t>graph</a:t>
            </a:r>
          </a:p>
          <a:p>
            <a:pPr marL="0" indent="0">
              <a:buNone/>
            </a:pPr>
            <a:endParaRPr lang="en-US" altLang="zh-CN" dirty="0" smtClean="0"/>
          </a:p>
          <a:p>
            <a:pPr marL="0" indent="0" algn="ctr">
              <a:buNone/>
            </a:pPr>
            <a:r>
              <a:rPr lang="en-US" altLang="zh-CN" dirty="0" smtClean="0"/>
              <a:t>BN= </a:t>
            </a:r>
            <a:r>
              <a:rPr lang="en-US" altLang="zh-CN" dirty="0"/>
              <a:t>(N</a:t>
            </a:r>
            <a:r>
              <a:rPr lang="en-US" altLang="zh-CN" dirty="0"/>
              <a:t>, </a:t>
            </a:r>
            <a:r>
              <a:rPr lang="el-GR" altLang="zh-CN" dirty="0"/>
              <a:t>ε</a:t>
            </a:r>
            <a:r>
              <a:rPr lang="en-US" altLang="zh-CN" dirty="0" smtClean="0"/>
              <a:t>)</a:t>
            </a:r>
          </a:p>
          <a:p>
            <a:pPr marL="0" indent="0" algn="ctr">
              <a:buNone/>
            </a:pPr>
            <a:r>
              <a:rPr lang="en-US" altLang="zh-CN" i="1" dirty="0">
                <a:latin typeface="Cambria Math" panose="02040503050406030204" pitchFamily="18" charset="0"/>
              </a:rPr>
              <a:t>N</a:t>
            </a:r>
            <a:r>
              <a:rPr lang="en-US" altLang="zh-CN" dirty="0"/>
              <a:t> is a finite set of </a:t>
            </a:r>
            <a:r>
              <a:rPr lang="en-US" altLang="zh-CN" dirty="0" smtClean="0"/>
              <a:t>nodes</a:t>
            </a:r>
          </a:p>
          <a:p>
            <a:pPr marL="0" indent="0" algn="ctr">
              <a:buNone/>
            </a:pPr>
            <a:r>
              <a:rPr lang="el-GR" altLang="zh-CN" i="1" dirty="0">
                <a:latin typeface="Cambria Math" panose="02040503050406030204" pitchFamily="18" charset="0"/>
              </a:rPr>
              <a:t>ε</a:t>
            </a:r>
            <a:r>
              <a:rPr lang="en-US" altLang="zh-CN" i="1" dirty="0">
                <a:latin typeface="Cambria Math" panose="02040503050406030204" pitchFamily="18" charset="0"/>
              </a:rPr>
              <a:t> ⊂ N×N </a:t>
            </a:r>
            <a:r>
              <a:rPr lang="en-US" altLang="zh-CN" dirty="0"/>
              <a:t>is the edge </a:t>
            </a:r>
            <a:r>
              <a:rPr lang="en-US" altLang="zh-CN" dirty="0" smtClean="0"/>
              <a:t>set</a:t>
            </a:r>
          </a:p>
          <a:p>
            <a:pPr marL="0" indent="0">
              <a:buNone/>
            </a:pPr>
            <a:r>
              <a:rPr lang="en-US" altLang="zh-CN" dirty="0"/>
              <a:t>A node can take a logic value from </a:t>
            </a:r>
            <a:r>
              <a:rPr lang="en-US" altLang="zh-CN" i="1" dirty="0">
                <a:latin typeface="Cambria Math" panose="02040503050406030204" pitchFamily="18" charset="0"/>
              </a:rPr>
              <a:t>{0</a:t>
            </a:r>
            <a:r>
              <a:rPr lang="en-US" altLang="zh-CN" dirty="0"/>
              <a:t>, </a:t>
            </a:r>
            <a:r>
              <a:rPr lang="en-US" altLang="zh-CN" i="1" dirty="0">
                <a:latin typeface="Cambria Math" panose="02040503050406030204" pitchFamily="18" charset="0"/>
              </a:rPr>
              <a:t>1}  </a:t>
            </a:r>
            <a:r>
              <a:rPr lang="en-US" altLang="zh-CN" dirty="0"/>
              <a:t>at a discrete time 0, 1, 2</a:t>
            </a:r>
            <a:r>
              <a:rPr lang="en-US" altLang="zh-CN" dirty="0" smtClean="0"/>
              <a:t>...</a:t>
            </a:r>
          </a:p>
          <a:p>
            <a:pPr marL="0" indent="0">
              <a:buNone/>
            </a:pPr>
            <a:r>
              <a:rPr lang="en-US" altLang="zh-CN" i="1" dirty="0" smtClean="0">
                <a:latin typeface="Cambria Math" panose="02040503050406030204" pitchFamily="18" charset="0"/>
              </a:rPr>
              <a:t>If A</a:t>
            </a:r>
            <a:r>
              <a:rPr lang="en-US" altLang="zh-CN" dirty="0"/>
              <a:t>, </a:t>
            </a:r>
            <a:r>
              <a:rPr lang="en-US" altLang="zh-CN" i="1" dirty="0">
                <a:latin typeface="Cambria Math" panose="02040503050406030204" pitchFamily="18" charset="0"/>
              </a:rPr>
              <a:t>B ∈ N </a:t>
            </a:r>
            <a:r>
              <a:rPr lang="en-US" altLang="zh-CN" dirty="0"/>
              <a:t>and </a:t>
            </a:r>
            <a:r>
              <a:rPr lang="en-US" altLang="zh-CN" i="1" dirty="0">
                <a:latin typeface="Cambria Math" panose="02040503050406030204" pitchFamily="18" charset="0"/>
              </a:rPr>
              <a:t>(A</a:t>
            </a:r>
            <a:r>
              <a:rPr lang="en-US" altLang="zh-CN" dirty="0"/>
              <a:t>, </a:t>
            </a:r>
            <a:r>
              <a:rPr lang="en-US" altLang="zh-CN" i="1" dirty="0">
                <a:latin typeface="Cambria Math" panose="02040503050406030204" pitchFamily="18" charset="0"/>
              </a:rPr>
              <a:t>B) ∈</a:t>
            </a:r>
            <a:r>
              <a:rPr lang="el-GR" altLang="zh-CN" i="1" dirty="0">
                <a:latin typeface="Cambria Math" panose="02040503050406030204" pitchFamily="18" charset="0"/>
              </a:rPr>
              <a:t> </a:t>
            </a:r>
            <a:r>
              <a:rPr lang="el-GR" altLang="zh-CN" i="1" dirty="0" smtClean="0">
                <a:latin typeface="Cambria Math" panose="02040503050406030204" pitchFamily="18" charset="0"/>
              </a:rPr>
              <a:t>ε</a:t>
            </a:r>
            <a:r>
              <a:rPr lang="en-US" altLang="zh-CN" dirty="0"/>
              <a:t> </a:t>
            </a:r>
            <a:r>
              <a:rPr lang="en-US" altLang="zh-CN" dirty="0" smtClean="0"/>
              <a:t>,then </a:t>
            </a:r>
            <a:r>
              <a:rPr lang="en-US" altLang="zh-CN" i="1" dirty="0" smtClean="0">
                <a:latin typeface="Cambria Math" panose="02040503050406030204" pitchFamily="18" charset="0"/>
              </a:rPr>
              <a:t>B </a:t>
            </a:r>
            <a:r>
              <a:rPr lang="en-US" altLang="zh-CN" i="1" dirty="0">
                <a:latin typeface="Cambria Math" panose="02040503050406030204" pitchFamily="18" charset="0"/>
              </a:rPr>
              <a:t>( k+1)</a:t>
            </a:r>
            <a:r>
              <a:rPr lang="en-US" altLang="zh-CN" dirty="0"/>
              <a:t> depends on </a:t>
            </a:r>
            <a:r>
              <a:rPr lang="en-US" altLang="zh-CN" i="1" dirty="0">
                <a:latin typeface="Cambria Math" panose="02040503050406030204" pitchFamily="18" charset="0"/>
              </a:rPr>
              <a:t>A (k</a:t>
            </a:r>
            <a:r>
              <a:rPr lang="en-US" altLang="zh-CN" i="1" dirty="0" smtClean="0">
                <a:latin typeface="Cambria Math" panose="02040503050406030204" pitchFamily="18" charset="0"/>
              </a:rPr>
              <a:t>)</a:t>
            </a:r>
            <a:r>
              <a:rPr lang="en-US" altLang="zh-CN" dirty="0" smtClean="0"/>
              <a:t>.</a:t>
            </a:r>
            <a:endParaRPr lang="zh-CN" altLang="en-US" dirty="0"/>
          </a:p>
        </p:txBody>
      </p:sp>
    </p:spTree>
    <p:extLst>
      <p:ext uri="{BB962C8B-B14F-4D97-AF65-F5344CB8AC3E}">
        <p14:creationId xmlns:p14="http://schemas.microsoft.com/office/powerpoint/2010/main" val="901188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of Boolean Network</a:t>
            </a:r>
            <a:endParaRPr lang="zh-CN" altLang="en-US" dirty="0"/>
          </a:p>
        </p:txBody>
      </p:sp>
      <p:sp>
        <p:nvSpPr>
          <p:cNvPr id="3" name="内容占位符 2"/>
          <p:cNvSpPr>
            <a:spLocks noGrp="1"/>
          </p:cNvSpPr>
          <p:nvPr>
            <p:ph idx="1"/>
          </p:nvPr>
        </p:nvSpPr>
        <p:spPr/>
        <p:txBody>
          <a:bodyPr/>
          <a:lstStyle/>
          <a:p>
            <a:pPr marL="0" indent="0">
              <a:buNone/>
            </a:pPr>
            <a:r>
              <a:rPr lang="en-US" altLang="zh-CN" sz="3200" dirty="0" smtClean="0"/>
              <a:t>For example</a:t>
            </a:r>
          </a:p>
          <a:p>
            <a:pPr marL="0" indent="0">
              <a:buNone/>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03542"/>
            <a:ext cx="5134692" cy="2276793"/>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1043797" y="3441939"/>
                <a:ext cx="4652915" cy="10534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smtClean="0">
                              <a:latin typeface="Cambria Math" panose="02040503050406030204" pitchFamily="18" charset="0"/>
                            </a:rPr>
                          </m:ctrlPr>
                        </m:dPr>
                        <m:e>
                          <m:m>
                            <m:mPr>
                              <m:mcs>
                                <m:mc>
                                  <m:mcPr>
                                    <m:count m:val="1"/>
                                    <m:mcJc m:val="center"/>
                                  </m:mcPr>
                                </m:mc>
                              </m:mcs>
                              <m:ctrlPr>
                                <a:rPr lang="zh-CN" altLang="en-US" sz="2800" i="1">
                                  <a:latin typeface="Cambria Math" panose="02040503050406030204" pitchFamily="18" charset="0"/>
                                </a:rPr>
                              </m:ctrlPr>
                            </m:mPr>
                            <m:mr>
                              <m:e>
                                <m:r>
                                  <m:rPr>
                                    <m:nor/>
                                  </m:rPr>
                                  <a:rPr lang="zh-CN" altLang="en-US" sz="2800" i="1">
                                    <a:latin typeface="Cambria Math" panose="02040503050406030204" pitchFamily="18" charset="0"/>
                                  </a:rPr>
                                  <m:t>A</m:t>
                                </m:r>
                                <m:r>
                                  <a:rPr lang="zh-CN" altLang="en-US" sz="2800" i="1">
                                    <a:latin typeface="Cambria Math" panose="02040503050406030204" pitchFamily="18" charset="0"/>
                                  </a:rPr>
                                  <m:t>（</m:t>
                                </m:r>
                                <m:r>
                                  <m:rPr>
                                    <m:nor/>
                                  </m:rPr>
                                  <a:rPr lang="zh-CN" altLang="en-US" sz="2800" i="1" smtClean="0">
                                    <a:latin typeface="Cambria Math" panose="02040503050406030204" pitchFamily="18" charset="0"/>
                                  </a:rPr>
                                  <m:t>t</m:t>
                                </m:r>
                                <m:r>
                                  <m:rPr>
                                    <m:nor/>
                                  </m:rPr>
                                  <a:rPr lang="zh-CN" altLang="en-US" sz="2800" i="1">
                                    <a:latin typeface="Cambria Math" panose="02040503050406030204" pitchFamily="18" charset="0"/>
                                  </a:rPr>
                                  <m:t>+1</m:t>
                                </m:r>
                                <m:r>
                                  <a:rPr lang="zh-CN" altLang="en-US" sz="2800" i="1">
                                    <a:latin typeface="Cambria Math" panose="02040503050406030204" pitchFamily="18" charset="0"/>
                                  </a:rPr>
                                  <m:t>）</m:t>
                                </m:r>
                                <m:r>
                                  <m:rPr>
                                    <m:nor/>
                                  </m:rPr>
                                  <a:rPr lang="zh-CN" altLang="en-US" sz="2800" i="1">
                                    <a:latin typeface="Cambria Math" panose="02040503050406030204" pitchFamily="18" charset="0"/>
                                  </a:rPr>
                                  <m:t>=</m:t>
                                </m:r>
                                <m:r>
                                  <m:rPr>
                                    <m:nor/>
                                  </m:rPr>
                                  <a:rPr lang="en-US" altLang="zh-CN" sz="2800" b="0" i="1" smtClean="0">
                                    <a:latin typeface="Cambria Math" panose="02040503050406030204" pitchFamily="18" charset="0"/>
                                  </a:rPr>
                                  <m:t> </m:t>
                                </m:r>
                                <m:r>
                                  <m:rPr>
                                    <m:nor/>
                                  </m:rPr>
                                  <a:rPr lang="zh-CN" altLang="en-US" sz="2800" i="1">
                                    <a:latin typeface="Cambria Math" panose="02040503050406030204" pitchFamily="18" charset="0"/>
                                  </a:rPr>
                                  <m:t>A</m:t>
                                </m:r>
                                <m:r>
                                  <a:rPr lang="zh-CN" altLang="en-US" sz="2800" i="1">
                                    <a:latin typeface="Cambria Math" panose="02040503050406030204" pitchFamily="18" charset="0"/>
                                  </a:rPr>
                                  <m:t>（</m:t>
                                </m:r>
                                <m:r>
                                  <m:rPr>
                                    <m:nor/>
                                  </m:rPr>
                                  <a:rPr lang="zh-CN" altLang="en-US" sz="2800" i="1">
                                    <a:latin typeface="Cambria Math" panose="02040503050406030204" pitchFamily="18" charset="0"/>
                                  </a:rPr>
                                  <m:t>t</m:t>
                                </m:r>
                                <m:r>
                                  <a:rPr lang="en-US" altLang="zh-CN" sz="2800" b="0" i="1" smtClean="0">
                                    <a:latin typeface="Cambria Math" panose="02040503050406030204" pitchFamily="18" charset="0"/>
                                  </a:rPr>
                                  <m:t> </m:t>
                                </m:r>
                                <m:r>
                                  <a:rPr lang="zh-CN" altLang="en-US" sz="2800" i="1">
                                    <a:latin typeface="Cambria Math" panose="02040503050406030204" pitchFamily="18" charset="0"/>
                                  </a:rPr>
                                  <m:t>）</m:t>
                                </m:r>
                                <m:r>
                                  <a:rPr lang="zh-CN" altLang="en-US" sz="2800" i="1">
                                    <a:latin typeface="Cambria Math" panose="02040503050406030204" pitchFamily="18" charset="0"/>
                                  </a:rPr>
                                  <m:t>∨</m:t>
                                </m:r>
                                <m:r>
                                  <m:rPr>
                                    <m:nor/>
                                  </m:rPr>
                                  <a:rPr lang="zh-CN" altLang="en-US" sz="2800" i="1">
                                    <a:latin typeface="Cambria Math" panose="02040503050406030204" pitchFamily="18" charset="0"/>
                                  </a:rPr>
                                  <m:t>B</m:t>
                                </m:r>
                                <m:r>
                                  <a:rPr lang="zh-CN" altLang="en-US" sz="2800" i="1">
                                    <a:latin typeface="Cambria Math" panose="02040503050406030204" pitchFamily="18" charset="0"/>
                                  </a:rPr>
                                  <m:t>（</m:t>
                                </m:r>
                                <m:r>
                                  <m:rPr>
                                    <m:nor/>
                                  </m:rPr>
                                  <a:rPr lang="zh-CN" altLang="en-US" sz="2800" i="1">
                                    <a:latin typeface="Cambria Math" panose="02040503050406030204" pitchFamily="18" charset="0"/>
                                  </a:rPr>
                                  <m:t>t</m:t>
                                </m:r>
                                <m:r>
                                  <a:rPr lang="en-US" altLang="zh-CN" sz="2800" b="0" i="1" smtClean="0">
                                    <a:latin typeface="Cambria Math" panose="02040503050406030204" pitchFamily="18" charset="0"/>
                                  </a:rPr>
                                  <m:t> </m:t>
                                </m:r>
                                <m:r>
                                  <a:rPr lang="zh-CN" altLang="en-US" sz="2800" i="1">
                                    <a:latin typeface="Cambria Math" panose="02040503050406030204" pitchFamily="18" charset="0"/>
                                  </a:rPr>
                                  <m:t>）</m:t>
                                </m:r>
                              </m:e>
                            </m:mr>
                            <m:mr>
                              <m:e>
                                <m:r>
                                  <m:rPr>
                                    <m:nor/>
                                  </m:rPr>
                                  <a:rPr lang="zh-CN" altLang="en-US" sz="2800" i="1">
                                    <a:latin typeface="Cambria Math" panose="02040503050406030204" pitchFamily="18" charset="0"/>
                                  </a:rPr>
                                  <m:t>B</m:t>
                                </m:r>
                                <m:r>
                                  <a:rPr lang="zh-CN" altLang="en-US" sz="2800" i="1">
                                    <a:latin typeface="Cambria Math" panose="02040503050406030204" pitchFamily="18" charset="0"/>
                                  </a:rPr>
                                  <m:t>（</m:t>
                                </m:r>
                                <m:r>
                                  <m:rPr>
                                    <m:nor/>
                                  </m:rPr>
                                  <a:rPr lang="zh-CN" altLang="en-US" sz="2800" i="1">
                                    <a:latin typeface="Cambria Math" panose="02040503050406030204" pitchFamily="18" charset="0"/>
                                  </a:rPr>
                                  <m:t>t</m:t>
                                </m:r>
                                <m:r>
                                  <m:rPr>
                                    <m:nor/>
                                  </m:rPr>
                                  <a:rPr lang="zh-CN" altLang="en-US" sz="2800" i="1">
                                    <a:latin typeface="Cambria Math" panose="02040503050406030204" pitchFamily="18" charset="0"/>
                                  </a:rPr>
                                  <m:t>+1</m:t>
                                </m:r>
                                <m:r>
                                  <a:rPr lang="zh-CN" altLang="en-US" sz="2800" i="1">
                                    <a:latin typeface="Cambria Math" panose="02040503050406030204" pitchFamily="18" charset="0"/>
                                  </a:rPr>
                                  <m:t>）</m:t>
                                </m:r>
                                <m:r>
                                  <m:rPr>
                                    <m:nor/>
                                  </m:rPr>
                                  <a:rPr lang="zh-CN" altLang="en-US" sz="2800" i="1">
                                    <a:latin typeface="Cambria Math" panose="02040503050406030204" pitchFamily="18" charset="0"/>
                                  </a:rPr>
                                  <m:t>=</m:t>
                                </m:r>
                                <m:r>
                                  <m:rPr>
                                    <m:nor/>
                                  </m:rPr>
                                  <a:rPr lang="en-US" altLang="zh-CN" sz="2800" b="0" i="1" smtClean="0">
                                    <a:latin typeface="Cambria Math" panose="02040503050406030204" pitchFamily="18" charset="0"/>
                                  </a:rPr>
                                  <m:t> </m:t>
                                </m:r>
                                <m:r>
                                  <m:rPr>
                                    <m:nor/>
                                  </m:rPr>
                                  <a:rPr lang="zh-CN" altLang="en-US" sz="2800" i="1">
                                    <a:latin typeface="Cambria Math" panose="02040503050406030204" pitchFamily="18" charset="0"/>
                                  </a:rPr>
                                  <m:t>A</m:t>
                                </m:r>
                                <m:r>
                                  <a:rPr lang="zh-CN" altLang="en-US" sz="2800" i="1">
                                    <a:latin typeface="Cambria Math" panose="02040503050406030204" pitchFamily="18" charset="0"/>
                                  </a:rPr>
                                  <m:t>（</m:t>
                                </m:r>
                                <m:r>
                                  <m:rPr>
                                    <m:nor/>
                                  </m:rPr>
                                  <a:rPr lang="zh-CN" altLang="en-US" sz="2800" i="1">
                                    <a:latin typeface="Cambria Math" panose="02040503050406030204" pitchFamily="18" charset="0"/>
                                  </a:rPr>
                                  <m:t>t</m:t>
                                </m:r>
                                <m:r>
                                  <a:rPr lang="en-US" altLang="zh-CN" sz="2800" b="0" i="1" smtClean="0">
                                    <a:latin typeface="Cambria Math" panose="02040503050406030204" pitchFamily="18" charset="0"/>
                                  </a:rPr>
                                  <m:t> </m:t>
                                </m:r>
                                <m:r>
                                  <a:rPr lang="zh-CN" altLang="en-US" sz="2800" i="1">
                                    <a:latin typeface="Cambria Math" panose="02040503050406030204" pitchFamily="18" charset="0"/>
                                  </a:rPr>
                                  <m:t>）</m:t>
                                </m:r>
                                <m:r>
                                  <a:rPr lang="zh-CN" altLang="en-US" sz="2800" i="1">
                                    <a:latin typeface="Cambria Math" panose="02040503050406030204" pitchFamily="18" charset="0"/>
                                  </a:rPr>
                                  <m:t>∧</m:t>
                                </m:r>
                                <m:r>
                                  <m:rPr>
                                    <m:nor/>
                                  </m:rPr>
                                  <a:rPr lang="zh-CN" altLang="en-US" sz="2800" i="1">
                                    <a:latin typeface="Cambria Math" panose="02040503050406030204" pitchFamily="18" charset="0"/>
                                  </a:rPr>
                                  <m:t>B</m:t>
                                </m:r>
                                <m:r>
                                  <a:rPr lang="zh-CN" altLang="en-US" sz="2800" i="1">
                                    <a:latin typeface="Cambria Math" panose="02040503050406030204" pitchFamily="18" charset="0"/>
                                  </a:rPr>
                                  <m:t>（</m:t>
                                </m:r>
                                <m:r>
                                  <m:rPr>
                                    <m:nor/>
                                  </m:rPr>
                                  <a:rPr lang="zh-CN" altLang="en-US" sz="2800" i="1">
                                    <a:latin typeface="Cambria Math" panose="02040503050406030204" pitchFamily="18" charset="0"/>
                                  </a:rPr>
                                  <m:t>t</m:t>
                                </m:r>
                                <m:r>
                                  <a:rPr lang="en-US" altLang="zh-CN" sz="2800" b="0" i="1" smtClean="0">
                                    <a:latin typeface="Cambria Math" panose="02040503050406030204" pitchFamily="18" charset="0"/>
                                  </a:rPr>
                                  <m:t> </m:t>
                                </m:r>
                                <m:r>
                                  <a:rPr lang="zh-CN" altLang="en-US" sz="2800" i="1">
                                    <a:latin typeface="Cambria Math" panose="02040503050406030204" pitchFamily="18" charset="0"/>
                                  </a:rPr>
                                  <m:t>）</m:t>
                                </m:r>
                              </m:e>
                            </m:mr>
                          </m:m>
                        </m:e>
                      </m:d>
                    </m:oMath>
                  </m:oMathPara>
                </a14:m>
                <a:endParaRPr lang="zh-CN" altLang="en-US" sz="2800" i="1" dirty="0">
                  <a:latin typeface="Cambria Math" panose="020405030504060302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1043797" y="3441939"/>
                <a:ext cx="4652915" cy="105349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4361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of Boolean Control </a:t>
            </a:r>
            <a:r>
              <a:rPr lang="en-US" altLang="zh-CN" dirty="0" smtClean="0"/>
              <a:t>Network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lang="en-US" altLang="zh-CN" dirty="0"/>
                  <a:t>A Boolean network is a </a:t>
                </a:r>
                <a:r>
                  <a:rPr lang="en-US" altLang="zh-CN" dirty="0" smtClean="0"/>
                  <a:t>graph</a:t>
                </a:r>
                <a:r>
                  <a:rPr lang="zh-CN" altLang="en-US" dirty="0" smtClean="0"/>
                  <a:t> </a:t>
                </a:r>
                <a:r>
                  <a:rPr lang="en-US" altLang="zh-CN" dirty="0" smtClean="0"/>
                  <a:t>with state nodes, input </a:t>
                </a:r>
                <a:r>
                  <a:rPr lang="en-US" altLang="zh-CN" dirty="0"/>
                  <a:t>nodes </a:t>
                </a:r>
                <a:r>
                  <a:rPr lang="en-US" altLang="zh-CN" dirty="0" smtClean="0"/>
                  <a:t>and output nodes:</a:t>
                </a:r>
              </a:p>
              <a:p>
                <a:pPr marL="0" indent="0" algn="ctr">
                  <a:buNone/>
                </a:pPr>
                <a:r>
                  <a:rPr lang="en-US" altLang="zh-CN" dirty="0" smtClean="0"/>
                  <a:t>BCN</a:t>
                </a:r>
                <a:r>
                  <a:rPr lang="en-US" altLang="zh-CN" dirty="0"/>
                  <a:t>= (N, </a:t>
                </a:r>
                <a:r>
                  <a:rPr lang="el-GR" altLang="zh-CN" dirty="0"/>
                  <a:t>ε</a:t>
                </a:r>
                <a:r>
                  <a:rPr lang="en-US" altLang="zh-CN" dirty="0" smtClean="0"/>
                  <a:t>)</a:t>
                </a:r>
              </a:p>
              <a:p>
                <a:pPr marL="0" indent="0" algn="ctr">
                  <a:buNone/>
                </a:pPr>
                <a:r>
                  <a:rPr lang="zh-CN" altLang="en-US" dirty="0" smtClean="0"/>
                  <a:t> </a:t>
                </a:r>
                <a14:m>
                  <m:oMath xmlns:m="http://schemas.openxmlformats.org/officeDocument/2006/math">
                    <m:r>
                      <m:rPr>
                        <m:nor/>
                      </m:rPr>
                      <a:rPr lang="zh-CN" altLang="en-US"/>
                      <m:t>x</m:t>
                    </m:r>
                    <m:r>
                      <m:rPr>
                        <m:nor/>
                      </m:rPr>
                      <a:rPr lang="en-US" altLang="zh-CN"/>
                      <m:t>  </m:t>
                    </m:r>
                    <m:d>
                      <m:dPr>
                        <m:begChr m:val="（"/>
                        <m:endChr m:val="）"/>
                        <m:ctrlPr>
                          <a:rPr lang="zh-CN" altLang="en-US"/>
                        </m:ctrlPr>
                      </m:dPr>
                      <m:e>
                        <m:r>
                          <m:rPr>
                            <m:nor/>
                          </m:rPr>
                          <a:rPr lang="zh-CN" altLang="en-US"/>
                          <m:t>t</m:t>
                        </m:r>
                        <m:r>
                          <m:rPr>
                            <m:nor/>
                          </m:rPr>
                          <a:rPr lang="zh-CN" altLang="en-US"/>
                          <m:t>+</m:t>
                        </m:r>
                        <m:r>
                          <a:rPr lang="zh-CN" altLang="en-US"/>
                          <m:t>1</m:t>
                        </m:r>
                      </m:e>
                    </m:d>
                    <m:r>
                      <m:rPr>
                        <m:nor/>
                      </m:rPr>
                      <a:rPr lang="zh-CN" altLang="en-US"/>
                      <m:t>=</m:t>
                    </m:r>
                    <m:r>
                      <m:rPr>
                        <m:nor/>
                      </m:rPr>
                      <a:rPr lang="en-US" altLang="zh-CN"/>
                      <m:t> </m:t>
                    </m:r>
                    <m:r>
                      <m:rPr>
                        <m:nor/>
                      </m:rPr>
                      <a:rPr lang="zh-CN" altLang="en-US"/>
                      <m:t>f</m:t>
                    </m:r>
                    <m:r>
                      <m:rPr>
                        <m:nor/>
                      </m:rPr>
                      <a:rPr lang="en-US" altLang="zh-CN"/>
                      <m:t> </m:t>
                    </m:r>
                    <m:d>
                      <m:dPr>
                        <m:begChr m:val="（"/>
                        <m:endChr m:val="）"/>
                        <m:ctrlPr>
                          <a:rPr lang="zh-CN" altLang="en-US"/>
                        </m:ctrlPr>
                      </m:dPr>
                      <m:e>
                        <m:r>
                          <m:rPr>
                            <m:nor/>
                          </m:rPr>
                          <a:rPr lang="zh-CN" altLang="en-US"/>
                          <m:t>u</m:t>
                        </m:r>
                        <m:r>
                          <m:rPr>
                            <m:nor/>
                          </m:rPr>
                          <a:rPr lang="en-US" altLang="zh-CN"/>
                          <m:t> </m:t>
                        </m:r>
                        <m:d>
                          <m:dPr>
                            <m:begChr m:val="（"/>
                            <m:endChr m:val="）"/>
                            <m:ctrlPr>
                              <a:rPr lang="zh-CN" altLang="en-US"/>
                            </m:ctrlPr>
                          </m:dPr>
                          <m:e>
                            <m:r>
                              <m:rPr>
                                <m:nor/>
                              </m:rPr>
                              <a:rPr lang="zh-CN" altLang="en-US"/>
                              <m:t>t</m:t>
                            </m:r>
                            <m:r>
                              <a:rPr lang="en-US" altLang="zh-CN"/>
                              <m:t> </m:t>
                            </m:r>
                          </m:e>
                        </m:d>
                        <m:r>
                          <m:rPr>
                            <m:nor/>
                          </m:rPr>
                          <a:rPr lang="en-US" altLang="zh-CN" dirty="0"/>
                          <m:t>, </m:t>
                        </m:r>
                        <m:r>
                          <m:rPr>
                            <m:nor/>
                          </m:rPr>
                          <a:rPr lang="zh-CN" altLang="en-US"/>
                          <m:t>x</m:t>
                        </m:r>
                        <m:r>
                          <m:rPr>
                            <m:nor/>
                          </m:rPr>
                          <a:rPr lang="en-US" altLang="zh-CN"/>
                          <m:t> </m:t>
                        </m:r>
                        <m:d>
                          <m:dPr>
                            <m:begChr m:val="（"/>
                            <m:endChr m:val="）"/>
                            <m:ctrlPr>
                              <a:rPr lang="zh-CN" altLang="en-US"/>
                            </m:ctrlPr>
                          </m:dPr>
                          <m:e>
                            <m:r>
                              <m:rPr>
                                <m:nor/>
                              </m:rPr>
                              <a:rPr lang="zh-CN" altLang="en-US"/>
                              <m:t>t</m:t>
                            </m:r>
                            <m:r>
                              <a:rPr lang="en-US" altLang="zh-CN"/>
                              <m:t> </m:t>
                            </m:r>
                          </m:e>
                        </m:d>
                      </m:e>
                    </m:d>
                  </m:oMath>
                </a14:m>
                <a:endParaRPr lang="en-US" altLang="zh-CN" dirty="0"/>
              </a:p>
              <a:p>
                <a:pPr marL="0" indent="0" algn="ctr">
                  <a:buNone/>
                </a:pPr>
                <a14:m>
                  <m:oMathPara xmlns:m="http://schemas.openxmlformats.org/officeDocument/2006/math">
                    <m:oMathParaPr>
                      <m:jc m:val="center"/>
                    </m:oMathParaPr>
                    <m:oMath xmlns:m="http://schemas.openxmlformats.org/officeDocument/2006/math">
                      <m:r>
                        <m:rPr>
                          <m:nor/>
                        </m:rPr>
                        <a:rPr lang="en-US" altLang="zh-CN"/>
                        <m:t>  </m:t>
                      </m:r>
                      <m:r>
                        <m:rPr>
                          <m:nor/>
                        </m:rPr>
                        <a:rPr lang="zh-CN" altLang="en-US"/>
                        <m:t>y</m:t>
                      </m:r>
                      <m:r>
                        <a:rPr lang="zh-CN" altLang="en-US"/>
                        <m:t>（</m:t>
                      </m:r>
                      <m:r>
                        <m:rPr>
                          <m:nor/>
                        </m:rPr>
                        <a:rPr lang="zh-CN" altLang="en-US"/>
                        <m:t>t</m:t>
                      </m:r>
                      <m:r>
                        <a:rPr lang="en-US" altLang="zh-CN"/>
                        <m:t> </m:t>
                      </m:r>
                      <m:r>
                        <a:rPr lang="zh-CN" altLang="en-US"/>
                        <m:t>）</m:t>
                      </m:r>
                      <m:r>
                        <m:rPr>
                          <m:nor/>
                        </m:rPr>
                        <a:rPr lang="zh-CN" altLang="en-US"/>
                        <m:t>=</m:t>
                      </m:r>
                      <m:r>
                        <m:rPr>
                          <m:nor/>
                        </m:rPr>
                        <a:rPr lang="en-US" altLang="zh-CN"/>
                        <m:t> </m:t>
                      </m:r>
                      <m:r>
                        <m:rPr>
                          <m:nor/>
                        </m:rPr>
                        <a:rPr lang="zh-CN" altLang="en-US"/>
                        <m:t>h</m:t>
                      </m:r>
                      <m:r>
                        <a:rPr lang="en-US" altLang="zh-CN"/>
                        <m:t>(</m:t>
                      </m:r>
                      <m:r>
                        <m:rPr>
                          <m:nor/>
                        </m:rPr>
                        <a:rPr lang="zh-CN" altLang="en-US"/>
                        <m:t>x</m:t>
                      </m:r>
                      <m:r>
                        <m:rPr>
                          <m:nor/>
                        </m:rPr>
                        <a:rPr lang="en-US" altLang="zh-CN"/>
                        <m:t> </m:t>
                      </m:r>
                      <m:d>
                        <m:dPr>
                          <m:ctrlPr>
                            <a:rPr lang="en-US" altLang="zh-CN"/>
                          </m:ctrlPr>
                        </m:dPr>
                        <m:e>
                          <m:r>
                            <m:rPr>
                              <m:nor/>
                            </m:rPr>
                            <a:rPr lang="zh-CN" altLang="en-US"/>
                            <m:t>t</m:t>
                          </m:r>
                          <m:r>
                            <a:rPr lang="en-US" altLang="zh-CN"/>
                            <m:t> </m:t>
                          </m:r>
                        </m:e>
                      </m:d>
                      <m:r>
                        <a:rPr lang="en-US" altLang="zh-CN"/>
                        <m:t>)</m:t>
                      </m:r>
                    </m:oMath>
                  </m:oMathPara>
                </a14:m>
                <a:endParaRPr lang="en-US" altLang="zh-CN" dirty="0"/>
              </a:p>
              <a:p>
                <a:pPr marL="0" indent="0">
                  <a:buNone/>
                </a:pPr>
                <a:r>
                  <a:rPr lang="en-US" altLang="zh-CN" dirty="0" smtClean="0"/>
                  <a:t>x is </a:t>
                </a:r>
                <a:r>
                  <a:rPr lang="en-US" altLang="zh-CN" dirty="0"/>
                  <a:t>a finite set of </a:t>
                </a:r>
                <a:r>
                  <a:rPr lang="en-US" altLang="zh-CN" dirty="0" smtClean="0"/>
                  <a:t>state nodes </a:t>
                </a:r>
              </a:p>
              <a:p>
                <a:pPr marL="0" indent="0">
                  <a:buNone/>
                </a:pPr>
                <a:r>
                  <a:rPr lang="en-US" altLang="zh-CN" dirty="0" smtClean="0"/>
                  <a:t>u </a:t>
                </a:r>
                <a:r>
                  <a:rPr lang="en-US" altLang="zh-CN" dirty="0"/>
                  <a:t>is a finite set of </a:t>
                </a:r>
                <a:r>
                  <a:rPr lang="en-US" altLang="zh-CN" dirty="0" smtClean="0"/>
                  <a:t>input nodes</a:t>
                </a:r>
              </a:p>
              <a:p>
                <a:pPr marL="0" indent="0">
                  <a:buNone/>
                </a:pPr>
                <a:r>
                  <a:rPr lang="en-US" altLang="zh-CN" dirty="0" smtClean="0"/>
                  <a:t>y is </a:t>
                </a:r>
                <a:r>
                  <a:rPr lang="en-US" altLang="zh-CN" dirty="0"/>
                  <a:t>a finite set of </a:t>
                </a:r>
                <a:r>
                  <a:rPr lang="en-US" altLang="zh-CN" dirty="0" smtClean="0"/>
                  <a:t>output nodes</a:t>
                </a:r>
                <a:endParaRPr lang="en-US"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17"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6329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of Boolean Control Network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lang="en-US" altLang="zh-CN" sz="3200" dirty="0" smtClean="0"/>
                  <a:t>For example</a:t>
                </a:r>
              </a:p>
              <a:p>
                <a:pPr marL="0" indent="0">
                  <a:buNone/>
                </a:pPr>
                <a:endParaRPr lang="en-US" altLang="zh-CN" dirty="0" smtClean="0"/>
              </a:p>
              <a:p>
                <a:pPr marL="0" indent="0">
                  <a:buNone/>
                </a:pPr>
                <a:r>
                  <a:rPr lang="en-US" altLang="zh-CN" dirty="0" smtClean="0"/>
                  <a:t> </a:t>
                </a:r>
                <a14:m>
                  <m:oMath xmlns:m="http://schemas.openxmlformats.org/officeDocument/2006/math">
                    <m:r>
                      <m:rPr>
                        <m:nor/>
                      </m:rPr>
                      <a:rPr lang="en-US" altLang="zh-CN" i="1">
                        <a:latin typeface="Cambria Math" panose="02040503050406030204" pitchFamily="18" charset="0"/>
                      </a:rPr>
                      <m:t>C</m:t>
                    </m:r>
                    <m:r>
                      <m:rPr>
                        <m:nor/>
                      </m:rPr>
                      <a:rPr lang="en-US" altLang="zh-CN" i="1">
                        <a:latin typeface="Cambria Math" panose="02040503050406030204" pitchFamily="18" charset="0"/>
                      </a:rPr>
                      <m:t> </m:t>
                    </m:r>
                    <m:d>
                      <m:dPr>
                        <m:ctrlPr>
                          <a:rPr lang="en-US" altLang="zh-CN" i="1">
                            <a:latin typeface="Cambria Math" panose="02040503050406030204" pitchFamily="18" charset="0"/>
                          </a:rPr>
                        </m:ctrlPr>
                      </m:dPr>
                      <m:e>
                        <m:r>
                          <m:rPr>
                            <m:nor/>
                          </m:rPr>
                          <a:rPr lang="zh-CN" altLang="en-US" i="1">
                            <a:latin typeface="Cambria Math" panose="02040503050406030204" pitchFamily="18" charset="0"/>
                          </a:rPr>
                          <m:t>t</m:t>
                        </m:r>
                        <m:r>
                          <m:rPr>
                            <m:nor/>
                          </m:rPr>
                          <a:rPr lang="en-US" altLang="zh-CN" i="1">
                            <a:latin typeface="Cambria Math" panose="02040503050406030204" pitchFamily="18" charset="0"/>
                          </a:rPr>
                          <m:t> </m:t>
                        </m:r>
                      </m:e>
                    </m:d>
                    <m:r>
                      <m:rPr>
                        <m:nor/>
                      </m:rPr>
                      <a:rPr lang="zh-CN" altLang="en-US" i="1">
                        <a:latin typeface="Cambria Math" panose="02040503050406030204" pitchFamily="18" charset="0"/>
                      </a:rPr>
                      <m:t>=</m:t>
                    </m:r>
                    <m:r>
                      <a:rPr lang="en-US" altLang="zh-CN" b="0" i="1" smtClean="0">
                        <a:latin typeface="Cambria Math" panose="02040503050406030204" pitchFamily="18" charset="0"/>
                      </a:rPr>
                      <m:t>  </m:t>
                    </m:r>
                    <m:acc>
                      <m:accPr>
                        <m:chr m:val="⃗"/>
                        <m:ctrlPr>
                          <a:rPr lang="zh-CN" altLang="en-US" i="1">
                            <a:latin typeface="Cambria Math" panose="02040503050406030204" pitchFamily="18" charset="0"/>
                          </a:rPr>
                        </m:ctrlPr>
                      </m:accPr>
                      <m:e>
                        <m:r>
                          <m:rPr>
                            <m:nor/>
                          </m:rPr>
                          <a:rPr lang="zh-CN" altLang="en-US" i="1">
                            <a:latin typeface="Cambria Math" panose="02040503050406030204" pitchFamily="18" charset="0"/>
                          </a:rPr>
                          <m:t>A</m:t>
                        </m:r>
                        <m:r>
                          <m:rPr>
                            <m:nor/>
                          </m:rPr>
                          <a:rPr lang="en-US" altLang="zh-CN" i="1">
                            <a:latin typeface="Cambria Math" panose="02040503050406030204" pitchFamily="18" charset="0"/>
                          </a:rPr>
                          <m:t> </m:t>
                        </m:r>
                        <m:d>
                          <m:dPr>
                            <m:ctrlPr>
                              <a:rPr lang="en-US" altLang="zh-CN" i="1">
                                <a:latin typeface="Cambria Math" panose="02040503050406030204" pitchFamily="18" charset="0"/>
                              </a:rPr>
                            </m:ctrlPr>
                          </m:dPr>
                          <m:e>
                            <m:r>
                              <m:rPr>
                                <m:nor/>
                              </m:rPr>
                              <a:rPr lang="zh-CN" altLang="en-US" i="1">
                                <a:latin typeface="Cambria Math" panose="02040503050406030204" pitchFamily="18" charset="0"/>
                              </a:rPr>
                              <m:t>t</m:t>
                            </m:r>
                            <m:r>
                              <a:rPr lang="en-US" altLang="zh-CN" i="1">
                                <a:latin typeface="Cambria Math" panose="02040503050406030204" pitchFamily="18" charset="0"/>
                              </a:rPr>
                              <m:t> </m:t>
                            </m:r>
                          </m:e>
                        </m:d>
                        <m:r>
                          <a:rPr lang="zh-CN" altLang="en-US" i="1">
                            <a:latin typeface="Cambria Math" panose="02040503050406030204" pitchFamily="18" charset="0"/>
                          </a:rPr>
                          <m:t>∨</m:t>
                        </m:r>
                        <m:r>
                          <m:rPr>
                            <m:nor/>
                          </m:rPr>
                          <a:rPr lang="zh-CN" altLang="en-US" i="1">
                            <a:latin typeface="Cambria Math" panose="02040503050406030204" pitchFamily="18" charset="0"/>
                          </a:rPr>
                          <m:t>B</m:t>
                        </m:r>
                        <m:r>
                          <a:rPr lang="en-US" altLang="zh-CN" i="1">
                            <a:latin typeface="Cambria Math" panose="02040503050406030204" pitchFamily="18" charset="0"/>
                          </a:rPr>
                          <m:t> (</m:t>
                        </m:r>
                        <m:r>
                          <m:rPr>
                            <m:nor/>
                          </m:rPr>
                          <a:rPr lang="zh-CN" altLang="en-US" i="1">
                            <a:latin typeface="Cambria Math" panose="02040503050406030204" pitchFamily="18" charset="0"/>
                          </a:rPr>
                          <m:t>t</m:t>
                        </m:r>
                        <m:r>
                          <a:rPr lang="en-US" altLang="zh-CN" i="1">
                            <a:latin typeface="Cambria Math" panose="02040503050406030204" pitchFamily="18" charset="0"/>
                          </a:rPr>
                          <m:t> )</m:t>
                        </m:r>
                      </m:e>
                    </m:acc>
                  </m:oMath>
                </a14:m>
                <a:endParaRPr lang="en-US" altLang="zh-CN" dirty="0" smtClean="0"/>
              </a:p>
              <a:p>
                <a:pPr marL="0" indent="0">
                  <a:buNone/>
                </a:pPr>
                <a:r>
                  <a:rPr lang="zh-CN" altLang="en-US" dirty="0" smtClean="0"/>
                  <a:t> </a:t>
                </a:r>
                <a14:m>
                  <m:oMath xmlns:m="http://schemas.openxmlformats.org/officeDocument/2006/math">
                    <m:r>
                      <m:rPr>
                        <m:nor/>
                      </m:rPr>
                      <a:rPr lang="zh-CN" altLang="en-US" i="1"/>
                      <m:t>A</m:t>
                    </m:r>
                    <m:r>
                      <a:rPr lang="en-US" altLang="zh-CN" i="1">
                        <a:latin typeface="Cambria Math" panose="02040503050406030204" pitchFamily="18" charset="0"/>
                      </a:rPr>
                      <m:t> (</m:t>
                    </m:r>
                    <m:r>
                      <m:rPr>
                        <m:nor/>
                      </m:rPr>
                      <a:rPr lang="zh-CN" altLang="en-US" i="1">
                        <a:latin typeface="Cambria Math" panose="02040503050406030204" pitchFamily="18" charset="0"/>
                      </a:rPr>
                      <m:t>t</m:t>
                    </m:r>
                    <m:r>
                      <m:rPr>
                        <m:nor/>
                      </m:rPr>
                      <a:rPr lang="zh-CN" altLang="en-US" i="1">
                        <a:latin typeface="Cambria Math" panose="02040503050406030204" pitchFamily="18" charset="0"/>
                      </a:rPr>
                      <m:t>+1</m:t>
                    </m:r>
                    <m:r>
                      <a:rPr lang="en-US" altLang="zh-CN" i="1">
                        <a:latin typeface="Cambria Math" panose="02040503050406030204" pitchFamily="18" charset="0"/>
                      </a:rPr>
                      <m:t>)</m:t>
                    </m:r>
                    <m:r>
                      <m:rPr>
                        <m:nor/>
                      </m:rPr>
                      <a:rPr lang="zh-CN" altLang="en-US" i="1"/>
                      <m:t>=</m:t>
                    </m:r>
                    <m:r>
                      <m:rPr>
                        <m:nor/>
                      </m:rPr>
                      <a:rPr lang="en-US" altLang="zh-CN" b="0" i="1" smtClean="0"/>
                      <m:t>  </m:t>
                    </m:r>
                    <m:r>
                      <m:rPr>
                        <m:nor/>
                      </m:rPr>
                      <a:rPr lang="zh-CN" altLang="en-US" i="1"/>
                      <m:t>A</m:t>
                    </m:r>
                    <m:r>
                      <m:rPr>
                        <m:nor/>
                      </m:rPr>
                      <a:rPr lang="en-US" altLang="zh-CN" i="1"/>
                      <m:t> </m:t>
                    </m:r>
                    <m:r>
                      <a:rPr lang="en-US" altLang="zh-CN" i="1">
                        <a:latin typeface="Cambria Math" panose="02040503050406030204" pitchFamily="18" charset="0"/>
                      </a:rPr>
                      <m:t>(</m:t>
                    </m:r>
                    <m:r>
                      <m:rPr>
                        <m:nor/>
                      </m:rPr>
                      <a:rPr lang="zh-CN" altLang="en-US" i="1">
                        <a:latin typeface="Cambria Math" panose="02040503050406030204" pitchFamily="18" charset="0"/>
                      </a:rPr>
                      <m:t>t</m:t>
                    </m:r>
                    <m:r>
                      <a:rPr lang="en-US" altLang="zh-CN"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𝐵</m:t>
                        </m:r>
                        <m:d>
                          <m:dPr>
                            <m:ctrlPr>
                              <a:rPr lang="en-US" altLang="zh-CN" i="1">
                                <a:latin typeface="Cambria Math" panose="02040503050406030204" pitchFamily="18" charset="0"/>
                              </a:rPr>
                            </m:ctrlPr>
                          </m:dPr>
                          <m:e>
                            <m:r>
                              <m:rPr>
                                <m:nor/>
                              </m:rPr>
                              <a:rPr lang="zh-CN" altLang="en-US" i="1">
                                <a:latin typeface="Cambria Math" panose="02040503050406030204" pitchFamily="18" charset="0"/>
                              </a:rPr>
                              <m:t>t</m:t>
                            </m:r>
                            <m:r>
                              <a:rPr lang="en-US" altLang="zh-CN" i="1">
                                <a:latin typeface="Cambria Math" panose="02040503050406030204" pitchFamily="18" charset="0"/>
                              </a:rPr>
                              <m:t> </m:t>
                            </m:r>
                          </m:e>
                        </m:d>
                      </m:e>
                    </m:acc>
                    <m:r>
                      <a:rPr lang="zh-CN" altLang="en-US" i="1">
                        <a:latin typeface="Cambria Math" panose="02040503050406030204" pitchFamily="18" charset="0"/>
                      </a:rPr>
                      <m:t>∨</m:t>
                    </m:r>
                    <m:r>
                      <a:rPr lang="en-US" altLang="zh-CN" i="1">
                        <a:latin typeface="Cambria Math" panose="02040503050406030204" pitchFamily="18" charset="0"/>
                      </a:rPr>
                      <m:t>𝐷</m:t>
                    </m:r>
                    <m:r>
                      <a:rPr lang="en-US" altLang="zh-CN" i="1">
                        <a:latin typeface="Cambria Math" panose="02040503050406030204" pitchFamily="18" charset="0"/>
                      </a:rPr>
                      <m:t>(</m:t>
                    </m:r>
                    <m:r>
                      <m:rPr>
                        <m:nor/>
                      </m:rPr>
                      <a:rPr lang="zh-CN" altLang="en-US" i="1">
                        <a:latin typeface="Cambria Math" panose="02040503050406030204" pitchFamily="18" charset="0"/>
                      </a:rPr>
                      <m:t>t</m:t>
                    </m:r>
                    <m:r>
                      <a:rPr lang="en-US" altLang="zh-CN" i="1">
                        <a:latin typeface="Cambria Math" panose="02040503050406030204" pitchFamily="18" charset="0"/>
                      </a:rPr>
                      <m:t> )</m:t>
                    </m:r>
                  </m:oMath>
                </a14:m>
                <a:endParaRPr lang="en-US" altLang="zh-CN" i="1" dirty="0" smtClean="0"/>
              </a:p>
              <a:p>
                <a:pPr marL="0" indent="0">
                  <a:buNone/>
                </a:pPr>
                <a:r>
                  <a:rPr lang="en-US" altLang="zh-CN" i="1" dirty="0"/>
                  <a:t> </a:t>
                </a:r>
                <a14:m>
                  <m:oMath xmlns:m="http://schemas.openxmlformats.org/officeDocument/2006/math">
                    <m:r>
                      <m:rPr>
                        <m:nor/>
                      </m:rPr>
                      <a:rPr lang="zh-CN" altLang="en-US" i="1">
                        <a:latin typeface="Cambria Math" panose="02040503050406030204" pitchFamily="18" charset="0"/>
                      </a:rPr>
                      <m:t>B</m:t>
                    </m:r>
                    <m:r>
                      <a:rPr lang="en-US" altLang="zh-CN" i="1">
                        <a:latin typeface="Cambria Math" panose="02040503050406030204" pitchFamily="18" charset="0"/>
                      </a:rPr>
                      <m:t> </m:t>
                    </m:r>
                    <m:d>
                      <m:dPr>
                        <m:ctrlPr>
                          <a:rPr lang="en-US" altLang="zh-CN" i="1">
                            <a:latin typeface="Cambria Math" panose="02040503050406030204" pitchFamily="18" charset="0"/>
                          </a:rPr>
                        </m:ctrlPr>
                      </m:dPr>
                      <m:e>
                        <m:r>
                          <m:rPr>
                            <m:nor/>
                          </m:rPr>
                          <a:rPr lang="zh-CN" altLang="en-US" i="1">
                            <a:latin typeface="Cambria Math" panose="02040503050406030204" pitchFamily="18" charset="0"/>
                          </a:rPr>
                          <m:t>t</m:t>
                        </m:r>
                        <m:r>
                          <m:rPr>
                            <m:nor/>
                          </m:rPr>
                          <a:rPr lang="zh-CN" altLang="en-US" i="1">
                            <a:latin typeface="Cambria Math" panose="02040503050406030204" pitchFamily="18" charset="0"/>
                          </a:rPr>
                          <m:t>+1</m:t>
                        </m:r>
                        <m:r>
                          <a:rPr lang="en-US" altLang="zh-CN" i="1">
                            <a:latin typeface="Cambria Math" panose="02040503050406030204" pitchFamily="18" charset="0"/>
                          </a:rPr>
                          <m:t> </m:t>
                        </m:r>
                      </m:e>
                    </m:d>
                    <m:r>
                      <m:rPr>
                        <m:nor/>
                      </m:rPr>
                      <a:rPr lang="zh-CN" altLang="en-US" i="1">
                        <a:latin typeface="Cambria Math" panose="02040503050406030204" pitchFamily="18" charset="0"/>
                      </a:rPr>
                      <m:t>=</m:t>
                    </m:r>
                    <m:r>
                      <a:rPr lang="en-US" altLang="zh-CN" b="0" i="1" smtClean="0">
                        <a:latin typeface="Cambria Math" panose="02040503050406030204" pitchFamily="18" charset="0"/>
                      </a:rPr>
                      <m:t>  </m:t>
                    </m:r>
                    <m:r>
                      <a:rPr lang="en-US" altLang="zh-CN" i="1">
                        <a:latin typeface="Cambria Math" panose="02040503050406030204" pitchFamily="18" charset="0"/>
                      </a:rPr>
                      <m:t>(</m:t>
                    </m:r>
                    <m:r>
                      <m:rPr>
                        <m:nor/>
                      </m:rPr>
                      <a:rPr lang="zh-CN" altLang="en-US" i="1">
                        <a:latin typeface="Cambria Math" panose="02040503050406030204" pitchFamily="18" charset="0"/>
                      </a:rPr>
                      <m:t>A</m:t>
                    </m:r>
                    <m:d>
                      <m:dPr>
                        <m:ctrlPr>
                          <a:rPr lang="en-US" altLang="zh-CN" i="1">
                            <a:latin typeface="Cambria Math" panose="02040503050406030204" pitchFamily="18" charset="0"/>
                          </a:rPr>
                        </m:ctrlPr>
                      </m:dPr>
                      <m:e>
                        <m:r>
                          <m:rPr>
                            <m:nor/>
                          </m:rPr>
                          <a:rPr lang="zh-CN" altLang="en-US" i="1">
                            <a:latin typeface="Cambria Math" panose="02040503050406030204" pitchFamily="18" charset="0"/>
                          </a:rPr>
                          <m:t>t</m:t>
                        </m:r>
                        <m:r>
                          <a:rPr lang="en-US" altLang="zh-CN" i="1">
                            <a:latin typeface="Cambria Math" panose="02040503050406030204" pitchFamily="18" charset="0"/>
                          </a:rPr>
                          <m:t> </m:t>
                        </m:r>
                      </m:e>
                    </m:d>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𝐵</m:t>
                        </m:r>
                        <m:d>
                          <m:dPr>
                            <m:ctrlPr>
                              <a:rPr lang="en-US" altLang="zh-CN" i="1">
                                <a:latin typeface="Cambria Math" panose="02040503050406030204" pitchFamily="18" charset="0"/>
                              </a:rPr>
                            </m:ctrlPr>
                          </m:dPr>
                          <m:e>
                            <m:r>
                              <m:rPr>
                                <m:nor/>
                              </m:rPr>
                              <a:rPr lang="zh-CN" altLang="en-US" i="1">
                                <a:latin typeface="Cambria Math" panose="02040503050406030204" pitchFamily="18" charset="0"/>
                              </a:rPr>
                              <m:t>t</m:t>
                            </m:r>
                            <m:r>
                              <a:rPr lang="en-US" altLang="zh-CN" i="1">
                                <a:latin typeface="Cambria Math" panose="02040503050406030204" pitchFamily="18" charset="0"/>
                              </a:rPr>
                              <m:t> </m:t>
                            </m:r>
                          </m:e>
                        </m:d>
                      </m:e>
                    </m:acc>
                    <m:r>
                      <a:rPr lang="zh-CN" altLang="en-US" i="1">
                        <a:latin typeface="Cambria Math" panose="02040503050406030204" pitchFamily="18" charset="0"/>
                      </a:rPr>
                      <m:t>∨</m:t>
                    </m:r>
                    <m:r>
                      <a:rPr lang="en-US" altLang="zh-CN" i="1">
                        <a:latin typeface="Cambria Math" panose="02040503050406030204" pitchFamily="18" charset="0"/>
                      </a:rPr>
                      <m:t>𝐷</m:t>
                    </m:r>
                    <m:d>
                      <m:dPr>
                        <m:ctrlPr>
                          <a:rPr lang="en-US" altLang="zh-CN" i="1">
                            <a:latin typeface="Cambria Math" panose="02040503050406030204" pitchFamily="18" charset="0"/>
                          </a:rPr>
                        </m:ctrlPr>
                      </m:dPr>
                      <m:e>
                        <m:r>
                          <m:rPr>
                            <m:nor/>
                          </m:rPr>
                          <a:rPr lang="zh-CN" altLang="en-US" i="1">
                            <a:latin typeface="Cambria Math" panose="02040503050406030204" pitchFamily="18" charset="0"/>
                          </a:rPr>
                          <m:t>t</m:t>
                        </m:r>
                        <m:r>
                          <a:rPr lang="en-US" altLang="zh-CN" i="1">
                            <a:latin typeface="Cambria Math" panose="02040503050406030204" pitchFamily="18" charset="0"/>
                          </a:rPr>
                          <m:t> </m:t>
                        </m:r>
                      </m:e>
                    </m:d>
                    <m:r>
                      <a:rPr lang="en-US" altLang="zh-CN" i="1">
                        <a:latin typeface="Cambria Math" panose="02040503050406030204" pitchFamily="18" charset="0"/>
                      </a:rPr>
                      <m:t>)</m:t>
                    </m:r>
                    <m:r>
                      <a:rPr lang="zh-CN" altLang="en-US" i="1">
                        <a:latin typeface="Cambria Math" panose="02040503050406030204" pitchFamily="18" charset="0"/>
                      </a:rPr>
                      <m:t>∧</m:t>
                    </m:r>
                  </m:oMath>
                </a14:m>
                <a:endParaRPr lang="zh-CN" altLang="en-US" dirty="0"/>
              </a:p>
              <a:p>
                <a:pPr marL="0" indent="0">
                  <a:buNone/>
                </a:pPr>
                <a:r>
                  <a:rPr lang="en-US" altLang="zh-CN" dirty="0" smtClean="0"/>
                  <a:t> </a:t>
                </a:r>
                <a14:m>
                  <m:oMath xmlns:m="http://schemas.openxmlformats.org/officeDocument/2006/math">
                    <m:r>
                      <a:rPr lang="en-US" altLang="zh-CN" i="1">
                        <a:latin typeface="Cambria Math" panose="02040503050406030204" pitchFamily="18" charset="0"/>
                      </a:rPr>
                      <m:t>(</m:t>
                    </m:r>
                    <m:r>
                      <m:rPr>
                        <m:nor/>
                      </m:rPr>
                      <a:rPr lang="zh-CN" altLang="en-US" i="1">
                        <a:latin typeface="Cambria Math" panose="02040503050406030204" pitchFamily="18" charset="0"/>
                      </a:rPr>
                      <m:t>A</m:t>
                    </m:r>
                    <m:r>
                      <a:rPr lang="en-US" altLang="zh-CN" i="1">
                        <a:latin typeface="Cambria Math" panose="02040503050406030204" pitchFamily="18" charset="0"/>
                      </a:rPr>
                      <m:t>(</m:t>
                    </m:r>
                    <m:r>
                      <m:rPr>
                        <m:nor/>
                      </m:rPr>
                      <a:rPr lang="zh-CN" altLang="en-US" i="1">
                        <a:latin typeface="Cambria Math" panose="02040503050406030204" pitchFamily="18" charset="0"/>
                      </a:rPr>
                      <m:t>t</m:t>
                    </m:r>
                    <m:r>
                      <a:rPr lang="en-US" altLang="zh-CN" i="1">
                        <a:latin typeface="Cambria Math" panose="02040503050406030204" pitchFamily="18" charset="0"/>
                      </a:rPr>
                      <m:t> )</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𝐵</m:t>
                        </m:r>
                        <m:d>
                          <m:dPr>
                            <m:ctrlPr>
                              <a:rPr lang="en-US" altLang="zh-CN" i="1">
                                <a:latin typeface="Cambria Math" panose="02040503050406030204" pitchFamily="18" charset="0"/>
                              </a:rPr>
                            </m:ctrlPr>
                          </m:dPr>
                          <m:e>
                            <m:r>
                              <m:rPr>
                                <m:nor/>
                              </m:rPr>
                              <a:rPr lang="zh-CN" altLang="en-US" i="1">
                                <a:latin typeface="Cambria Math" panose="02040503050406030204" pitchFamily="18" charset="0"/>
                              </a:rPr>
                              <m:t>t</m:t>
                            </m:r>
                            <m:r>
                              <a:rPr lang="en-US" altLang="zh-CN" i="1">
                                <a:latin typeface="Cambria Math" panose="02040503050406030204" pitchFamily="18" charset="0"/>
                              </a:rPr>
                              <m:t> </m:t>
                            </m:r>
                          </m:e>
                        </m:d>
                      </m:e>
                    </m:acc>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𝐷</m:t>
                        </m:r>
                        <m:d>
                          <m:dPr>
                            <m:ctrlPr>
                              <a:rPr lang="en-US" altLang="zh-CN" i="1">
                                <a:latin typeface="Cambria Math" panose="02040503050406030204" pitchFamily="18" charset="0"/>
                              </a:rPr>
                            </m:ctrlPr>
                          </m:dPr>
                          <m:e>
                            <m:r>
                              <m:rPr>
                                <m:nor/>
                              </m:rPr>
                              <a:rPr lang="zh-CN" altLang="en-US" i="1">
                                <a:latin typeface="Cambria Math" panose="02040503050406030204" pitchFamily="18" charset="0"/>
                              </a:rPr>
                              <m:t>t</m:t>
                            </m:r>
                            <m:r>
                              <a:rPr lang="en-US" altLang="zh-CN" i="1">
                                <a:latin typeface="Cambria Math" panose="02040503050406030204" pitchFamily="18" charset="0"/>
                              </a:rPr>
                              <m:t> </m:t>
                            </m:r>
                          </m:e>
                        </m:d>
                      </m:e>
                    </m:acc>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𝐴</m:t>
                        </m:r>
                        <m:d>
                          <m:dPr>
                            <m:ctrlPr>
                              <a:rPr lang="en-US" altLang="zh-CN" i="1">
                                <a:latin typeface="Cambria Math" panose="02040503050406030204" pitchFamily="18" charset="0"/>
                              </a:rPr>
                            </m:ctrlPr>
                          </m:dPr>
                          <m:e>
                            <m:r>
                              <m:rPr>
                                <m:nor/>
                              </m:rPr>
                              <a:rPr lang="zh-CN" altLang="en-US" i="1">
                                <a:latin typeface="Cambria Math" panose="02040503050406030204" pitchFamily="18" charset="0"/>
                              </a:rPr>
                              <m:t>t</m:t>
                            </m:r>
                            <m:r>
                              <a:rPr lang="en-US" altLang="zh-CN" i="1">
                                <a:latin typeface="Cambria Math" panose="02040503050406030204" pitchFamily="18" charset="0"/>
                              </a:rPr>
                              <m:t> </m:t>
                            </m:r>
                          </m:e>
                        </m:d>
                      </m:e>
                    </m:acc>
                    <m:r>
                      <a:rPr lang="zh-CN" altLang="en-US" i="1">
                        <a:latin typeface="Cambria Math" panose="02040503050406030204" pitchFamily="18" charset="0"/>
                      </a:rPr>
                      <m:t>∨</m:t>
                    </m:r>
                    <m:r>
                      <m:rPr>
                        <m:nor/>
                      </m:rPr>
                      <a:rPr lang="zh-CN" altLang="en-US" i="1">
                        <a:latin typeface="Cambria Math" panose="02040503050406030204" pitchFamily="18" charset="0"/>
                      </a:rPr>
                      <m:t>B</m:t>
                    </m:r>
                    <m:r>
                      <a:rPr lang="en-US" altLang="zh-CN" i="1">
                        <a:latin typeface="Cambria Math" panose="02040503050406030204" pitchFamily="18" charset="0"/>
                      </a:rPr>
                      <m:t> (</m:t>
                    </m:r>
                    <m:r>
                      <m:rPr>
                        <m:nor/>
                      </m:rPr>
                      <a:rPr lang="zh-CN" altLang="en-US" i="1">
                        <a:latin typeface="Cambria Math" panose="02040503050406030204" pitchFamily="18" charset="0"/>
                      </a:rPr>
                      <m:t>t</m:t>
                    </m:r>
                    <m:r>
                      <a:rPr lang="en-US" altLang="zh-CN" i="1">
                        <a:latin typeface="Cambria Math" panose="02040503050406030204" pitchFamily="18" charset="0"/>
                      </a:rPr>
                      <m:t> )</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𝐷</m:t>
                        </m:r>
                        <m:d>
                          <m:dPr>
                            <m:ctrlPr>
                              <a:rPr lang="en-US" altLang="zh-CN" i="1">
                                <a:latin typeface="Cambria Math" panose="02040503050406030204" pitchFamily="18" charset="0"/>
                              </a:rPr>
                            </m:ctrlPr>
                          </m:dPr>
                          <m:e>
                            <m:r>
                              <m:rPr>
                                <m:nor/>
                              </m:rPr>
                              <a:rPr lang="zh-CN" altLang="en-US" i="1">
                                <a:latin typeface="Cambria Math" panose="02040503050406030204" pitchFamily="18" charset="0"/>
                              </a:rPr>
                              <m:t>t</m:t>
                            </m:r>
                            <m:r>
                              <a:rPr lang="en-US" altLang="zh-CN" i="1">
                                <a:latin typeface="Cambria Math" panose="02040503050406030204" pitchFamily="18" charset="0"/>
                              </a:rPr>
                              <m:t> </m:t>
                            </m:r>
                          </m:e>
                        </m:d>
                      </m:e>
                    </m:acc>
                    <m:r>
                      <a:rPr lang="en-US" altLang="zh-CN" i="1">
                        <a:latin typeface="Cambria Math" panose="02040503050406030204" pitchFamily="18" charset="0"/>
                      </a:rPr>
                      <m:t> )</m:t>
                    </m:r>
                  </m:oMath>
                </a14:m>
                <a:endParaRPr lang="zh-CN" altLang="en-US" i="1" dirty="0"/>
              </a:p>
              <a:p>
                <a:pPr marL="0" indent="0">
                  <a:buNone/>
                </a:pPr>
                <a:endParaRPr lang="zh-CN" altLang="en-US" i="1" dirty="0"/>
              </a:p>
              <a:p>
                <a:pPr marL="0" indent="0">
                  <a:buNone/>
                </a:pPr>
                <a:endParaRPr lang="en-US" altLang="zh-CN"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507" t="-2941"/>
                </a:stretch>
              </a:blipFill>
            </p:spPr>
            <p:txBody>
              <a:bodyPr/>
              <a:lstStyle/>
              <a:p>
                <a:r>
                  <a:rPr lang="zh-CN" altLang="en-US">
                    <a:noFill/>
                  </a:rPr>
                  <a:t> </a:t>
                </a:r>
              </a:p>
            </p:txBody>
          </p:sp>
        </mc:Fallback>
      </mc:AlternateContent>
      <p:sp>
        <p:nvSpPr>
          <p:cNvPr id="4" name="椭圆 3"/>
          <p:cNvSpPr/>
          <p:nvPr/>
        </p:nvSpPr>
        <p:spPr>
          <a:xfrm>
            <a:off x="9205991" y="1984823"/>
            <a:ext cx="921981" cy="89565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solidFill>
              </a:rPr>
              <a:t>A</a:t>
            </a:r>
            <a:endParaRPr lang="zh-CN" altLang="en-US" sz="3600" dirty="0">
              <a:solidFill>
                <a:schemeClr val="tx1"/>
              </a:solidFill>
            </a:endParaRPr>
          </a:p>
        </p:txBody>
      </p:sp>
      <p:sp>
        <p:nvSpPr>
          <p:cNvPr id="5" name="椭圆 4"/>
          <p:cNvSpPr/>
          <p:nvPr/>
        </p:nvSpPr>
        <p:spPr>
          <a:xfrm>
            <a:off x="7246600" y="3282649"/>
            <a:ext cx="921981" cy="89565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solidFill>
              </a:rPr>
              <a:t>D</a:t>
            </a:r>
            <a:endParaRPr lang="zh-CN" altLang="en-US" sz="3600" dirty="0">
              <a:solidFill>
                <a:schemeClr val="tx1"/>
              </a:solidFill>
            </a:endParaRPr>
          </a:p>
        </p:txBody>
      </p:sp>
      <p:sp>
        <p:nvSpPr>
          <p:cNvPr id="6" name="椭圆 5"/>
          <p:cNvSpPr/>
          <p:nvPr/>
        </p:nvSpPr>
        <p:spPr>
          <a:xfrm>
            <a:off x="11027830" y="3233143"/>
            <a:ext cx="921981" cy="89565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solidFill>
              </a:rPr>
              <a:t>C</a:t>
            </a:r>
            <a:endParaRPr lang="zh-CN" altLang="en-US" sz="3600" dirty="0">
              <a:solidFill>
                <a:schemeClr val="tx1"/>
              </a:solidFill>
            </a:endParaRPr>
          </a:p>
        </p:txBody>
      </p:sp>
      <p:sp>
        <p:nvSpPr>
          <p:cNvPr id="7" name="椭圆 6"/>
          <p:cNvSpPr/>
          <p:nvPr/>
        </p:nvSpPr>
        <p:spPr>
          <a:xfrm>
            <a:off x="9205991" y="4480818"/>
            <a:ext cx="921981" cy="89565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solidFill>
              </a:rPr>
              <a:t>B</a:t>
            </a:r>
            <a:endParaRPr lang="zh-CN" altLang="en-US" sz="3600" dirty="0">
              <a:solidFill>
                <a:schemeClr val="tx1"/>
              </a:solidFill>
            </a:endParaRPr>
          </a:p>
        </p:txBody>
      </p:sp>
      <p:cxnSp>
        <p:nvCxnSpPr>
          <p:cNvPr id="8" name="直接箭头连接符 7"/>
          <p:cNvCxnSpPr>
            <a:stCxn id="4" idx="6"/>
            <a:endCxn id="6" idx="2"/>
          </p:cNvCxnSpPr>
          <p:nvPr/>
        </p:nvCxnSpPr>
        <p:spPr>
          <a:xfrm>
            <a:off x="10127972" y="2432648"/>
            <a:ext cx="899858" cy="12483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7" idx="6"/>
            <a:endCxn id="6" idx="2"/>
          </p:cNvCxnSpPr>
          <p:nvPr/>
        </p:nvCxnSpPr>
        <p:spPr>
          <a:xfrm flipV="1">
            <a:off x="10127972" y="3680968"/>
            <a:ext cx="899858" cy="1247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4" idx="3"/>
            <a:endCxn id="7" idx="1"/>
          </p:cNvCxnSpPr>
          <p:nvPr/>
        </p:nvCxnSpPr>
        <p:spPr>
          <a:xfrm>
            <a:off x="9341012" y="2749308"/>
            <a:ext cx="0" cy="1862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7" idx="7"/>
            <a:endCxn id="4" idx="5"/>
          </p:cNvCxnSpPr>
          <p:nvPr/>
        </p:nvCxnSpPr>
        <p:spPr>
          <a:xfrm flipV="1">
            <a:off x="9992951" y="2749308"/>
            <a:ext cx="0" cy="1862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6"/>
            <a:endCxn id="4" idx="2"/>
          </p:cNvCxnSpPr>
          <p:nvPr/>
        </p:nvCxnSpPr>
        <p:spPr>
          <a:xfrm flipV="1">
            <a:off x="8168581" y="2432648"/>
            <a:ext cx="1037410" cy="12978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6"/>
            <a:endCxn id="7" idx="2"/>
          </p:cNvCxnSpPr>
          <p:nvPr/>
        </p:nvCxnSpPr>
        <p:spPr>
          <a:xfrm>
            <a:off x="8168581" y="3730474"/>
            <a:ext cx="1037410" cy="1198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4" idx="1"/>
            <a:endCxn id="4" idx="7"/>
          </p:cNvCxnSpPr>
          <p:nvPr/>
        </p:nvCxnSpPr>
        <p:spPr>
          <a:xfrm rot="5400000" flipH="1" flipV="1">
            <a:off x="9666981" y="1790019"/>
            <a:ext cx="12700" cy="651939"/>
          </a:xfrm>
          <a:prstGeom prst="curvedConnector3">
            <a:avLst>
              <a:gd name="adj1" fmla="val 528079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7" idx="3"/>
            <a:endCxn id="7" idx="5"/>
          </p:cNvCxnSpPr>
          <p:nvPr/>
        </p:nvCxnSpPr>
        <p:spPr>
          <a:xfrm rot="16200000" flipH="1">
            <a:off x="9666981" y="4919333"/>
            <a:ext cx="12700" cy="651939"/>
          </a:xfrm>
          <a:prstGeom prst="curvedConnector3">
            <a:avLst>
              <a:gd name="adj1" fmla="val 441679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579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Definition of Boolean Control Network </a:t>
            </a:r>
            <a:endParaRPr lang="zh-CN" altLang="en-US" dirty="0"/>
          </a:p>
        </p:txBody>
      </p:sp>
      <p:sp>
        <p:nvSpPr>
          <p:cNvPr id="3" name="内容占位符 2"/>
          <p:cNvSpPr>
            <a:spLocks noGrp="1"/>
          </p:cNvSpPr>
          <p:nvPr>
            <p:ph idx="1"/>
          </p:nvPr>
        </p:nvSpPr>
        <p:spPr/>
        <p:txBody>
          <a:bodyPr/>
          <a:lstStyle/>
          <a:p>
            <a:pPr marL="0" indent="0">
              <a:buNone/>
            </a:pPr>
            <a:r>
              <a:rPr lang="en-US" altLang="zh-CN" dirty="0"/>
              <a:t>The input-state-output-time transfer graph of BCN</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291" y="2208361"/>
            <a:ext cx="6009893" cy="2602469"/>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4695826" y="4976634"/>
                <a:ext cx="7181849" cy="1200329"/>
              </a:xfrm>
              <a:prstGeom prst="rect">
                <a:avLst/>
              </a:prstGeom>
              <a:noFill/>
            </p:spPr>
            <p:txBody>
              <a:bodyPr wrap="square" rtlCol="0">
                <a:spAutoFit/>
              </a:bodyPr>
              <a:lstStyle/>
              <a:p>
                <a:r>
                  <a:rPr lang="en-US" altLang="zh-CN" sz="2400" dirty="0"/>
                  <a:t>W</a:t>
                </a:r>
                <a:r>
                  <a:rPr lang="en-US" altLang="zh-CN" sz="2400" dirty="0" smtClean="0"/>
                  <a:t>here </a:t>
                </a:r>
                <a:r>
                  <a:rPr lang="en-US" altLang="zh-CN" sz="2400" dirty="0" smtClean="0"/>
                  <a:t>subscripts stand </a:t>
                </a:r>
                <a:r>
                  <a:rPr lang="en-US" altLang="zh-CN" sz="2400" dirty="0"/>
                  <a:t>for time steps,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a:latin typeface="Cambria Math" panose="02040503050406030204" pitchFamily="18" charset="0"/>
                          </a:rPr>
                          <m:t>0</m:t>
                        </m:r>
                      </m:sub>
                    </m:sSub>
                  </m:oMath>
                </a14:m>
                <a:r>
                  <a:rPr lang="en-US" altLang="zh-CN" sz="2400" i="1"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en-US" altLang="zh-CN" sz="2400" b="0" i="0" smtClean="0">
                            <a:latin typeface="Cambria Math" panose="02040503050406030204" pitchFamily="18" charset="0"/>
                          </a:rPr>
                          <m:t>1</m:t>
                        </m:r>
                      </m:sub>
                    </m:sSub>
                  </m:oMath>
                </a14:m>
                <a:r>
                  <a:rPr lang="en-US" altLang="zh-CN" sz="2400" i="1" dirty="0"/>
                  <a:t>, . . . </a:t>
                </a:r>
                <a:r>
                  <a:rPr lang="en-US" altLang="zh-CN" sz="2400" dirty="0"/>
                  <a:t>states, </a:t>
                </a:r>
                <a14:m>
                  <m:oMath xmlns:m="http://schemas.openxmlformats.org/officeDocument/2006/math">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0" smtClean="0">
                            <a:latin typeface="Cambria Math" panose="02040503050406030204" pitchFamily="18" charset="0"/>
                          </a:rPr>
                          <m:t>0</m:t>
                        </m:r>
                      </m:sub>
                    </m:sSub>
                  </m:oMath>
                </a14:m>
                <a:r>
                  <a:rPr lang="en-US" altLang="zh-CN" sz="2400" i="1" dirty="0"/>
                  <a:t>, </a:t>
                </a:r>
                <a14:m>
                  <m:oMath xmlns:m="http://schemas.openxmlformats.org/officeDocument/2006/math">
                    <m:sSub>
                      <m:sSubPr>
                        <m:ctrlPr>
                          <a:rPr lang="zh-CN" altLang="en-US"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a:latin typeface="Cambria Math" panose="02040503050406030204" pitchFamily="18" charset="0"/>
                          </a:rPr>
                          <m:t>1</m:t>
                        </m:r>
                      </m:sub>
                    </m:sSub>
                  </m:oMath>
                </a14:m>
                <a:r>
                  <a:rPr lang="en-US" altLang="zh-CN" sz="2400" i="1" dirty="0"/>
                  <a:t>, . . . </a:t>
                </a:r>
                <a:r>
                  <a:rPr lang="en-US" altLang="zh-CN" sz="2400" dirty="0"/>
                  <a:t>inputs, </a:t>
                </a:r>
                <a14:m>
                  <m:oMath xmlns:m="http://schemas.openxmlformats.org/officeDocument/2006/math">
                    <m:sSub>
                      <m:sSubPr>
                        <m:ctrlPr>
                          <a:rPr lang="zh-CN" altLang="en-US" sz="2400" i="1">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a:latin typeface="Cambria Math" panose="02040503050406030204" pitchFamily="18" charset="0"/>
                          </a:rPr>
                          <m:t>1</m:t>
                        </m:r>
                      </m:sub>
                    </m:sSub>
                  </m:oMath>
                </a14:m>
                <a:r>
                  <a:rPr lang="en-US" altLang="zh-CN" sz="2400" i="1" dirty="0"/>
                  <a:t>, </a:t>
                </a:r>
                <a14:m>
                  <m:oMath xmlns:m="http://schemas.openxmlformats.org/officeDocument/2006/math">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0" smtClean="0">
                            <a:latin typeface="Cambria Math" panose="02040503050406030204" pitchFamily="18" charset="0"/>
                          </a:rPr>
                          <m:t>2</m:t>
                        </m:r>
                      </m:sub>
                    </m:sSub>
                  </m:oMath>
                </a14:m>
                <a:r>
                  <a:rPr lang="en-US" altLang="zh-CN" sz="2400" i="1" dirty="0"/>
                  <a:t>, . . </a:t>
                </a:r>
                <a:r>
                  <a:rPr lang="en-US" altLang="zh-CN" sz="2400" i="1" dirty="0" smtClean="0"/>
                  <a:t>. </a:t>
                </a:r>
                <a:r>
                  <a:rPr lang="en-US" altLang="zh-CN" sz="2400" dirty="0" smtClean="0"/>
                  <a:t>outputs</a:t>
                </a:r>
                <a:r>
                  <a:rPr lang="en-US" altLang="zh-CN" sz="2400" dirty="0"/>
                  <a:t>, and arrows infer dependence.</a:t>
                </a:r>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4695826" y="4976634"/>
                <a:ext cx="7181849" cy="1200329"/>
              </a:xfrm>
              <a:prstGeom prst="rect">
                <a:avLst/>
              </a:prstGeom>
              <a:blipFill>
                <a:blip r:embed="rId3"/>
                <a:stretch>
                  <a:fillRect l="-1273" t="-3553" b="-111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045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Four Observabilities </a:t>
            </a:r>
            <a:r>
              <a:rPr lang="en-US" altLang="zh-CN" dirty="0"/>
              <a:t>of BCNs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lang="en-US" altLang="zh-CN" sz="4000" dirty="0"/>
                  <a:t>Observability1</a:t>
                </a:r>
                <a:r>
                  <a:rPr lang="en-US" altLang="zh-CN" sz="4000" dirty="0" smtClean="0"/>
                  <a:t>:</a:t>
                </a:r>
                <a:endParaRPr lang="en-US" altLang="zh-CN" sz="3200" dirty="0" smtClean="0"/>
              </a:p>
              <a:p>
                <a:pPr marL="0" indent="0">
                  <a:buNone/>
                </a:pPr>
                <a:r>
                  <a:rPr lang="en-US" altLang="zh-CN" sz="3000" dirty="0"/>
                  <a:t>F</a:t>
                </a:r>
                <a:r>
                  <a:rPr lang="en-US" altLang="zh-CN" sz="3000" dirty="0" smtClean="0"/>
                  <a:t>or </a:t>
                </a:r>
                <a:r>
                  <a:rPr lang="en-US" altLang="zh-CN" sz="3000" dirty="0"/>
                  <a:t>every initial states </a:t>
                </a:r>
                <a14:m>
                  <m:oMath xmlns:m="http://schemas.openxmlformats.org/officeDocument/2006/math">
                    <m:r>
                      <a:rPr lang="zh-CN" altLang="en-US" sz="3000" i="1">
                        <a:latin typeface="Cambria Math" panose="02040503050406030204" pitchFamily="18" charset="0"/>
                      </a:rPr>
                      <m:t>𝑥</m:t>
                    </m:r>
                    <m:sSup>
                      <m:sSupPr>
                        <m:ctrlPr>
                          <a:rPr lang="zh-CN" altLang="en-US" sz="3000" i="1">
                            <a:latin typeface="Cambria Math" panose="02040503050406030204" pitchFamily="18" charset="0"/>
                          </a:rPr>
                        </m:ctrlPr>
                      </m:sSupPr>
                      <m:e>
                        <m:d>
                          <m:dPr>
                            <m:ctrlPr>
                              <a:rPr lang="zh-CN" altLang="en-US" sz="3000" i="1">
                                <a:latin typeface="Cambria Math" panose="02040503050406030204" pitchFamily="18" charset="0"/>
                              </a:rPr>
                            </m:ctrlPr>
                          </m:dPr>
                          <m:e>
                            <m:sSub>
                              <m:sSubPr>
                                <m:ctrlPr>
                                  <a:rPr lang="zh-CN" altLang="en-US" sz="3000" i="1">
                                    <a:latin typeface="Cambria Math" panose="02040503050406030204" pitchFamily="18" charset="0"/>
                                  </a:rPr>
                                </m:ctrlPr>
                              </m:sSubPr>
                              <m:e>
                                <m:r>
                                  <a:rPr lang="zh-CN" altLang="en-US" sz="3000" i="1">
                                    <a:latin typeface="Cambria Math" panose="02040503050406030204" pitchFamily="18" charset="0"/>
                                  </a:rPr>
                                  <m:t>𝑡</m:t>
                                </m:r>
                              </m:e>
                              <m:sub>
                                <m:r>
                                  <a:rPr lang="zh-CN" altLang="en-US" sz="3000">
                                    <a:latin typeface="Cambria Math" panose="02040503050406030204" pitchFamily="18" charset="0"/>
                                  </a:rPr>
                                  <m:t>0</m:t>
                                </m:r>
                              </m:sub>
                            </m:sSub>
                          </m:e>
                        </m:d>
                      </m:e>
                      <m:sup>
                        <m:r>
                          <a:rPr lang="en-US" altLang="zh-CN" sz="3000" i="1">
                            <a:latin typeface="Cambria Math" panose="02040503050406030204" pitchFamily="18" charset="0"/>
                          </a:rPr>
                          <m:t>𝑜</m:t>
                        </m:r>
                      </m:sup>
                    </m:sSup>
                  </m:oMath>
                </a14:m>
                <a:r>
                  <a:rPr lang="en-US" altLang="zh-CN" sz="3000" dirty="0"/>
                  <a:t>,</a:t>
                </a:r>
                <a:r>
                  <a:rPr lang="en-US" altLang="zh-CN" sz="3000" dirty="0"/>
                  <a:t> </a:t>
                </a:r>
                <a:endParaRPr lang="en-US" altLang="zh-CN" sz="3000" dirty="0" smtClean="0"/>
              </a:p>
              <a:p>
                <a:pPr marL="0" indent="0">
                  <a:buNone/>
                </a:pPr>
                <a:r>
                  <a:rPr lang="en-US" altLang="zh-CN" sz="3000" dirty="0" smtClean="0"/>
                  <a:t>there </a:t>
                </a:r>
                <a:r>
                  <a:rPr lang="en-US" altLang="zh-CN" sz="3000" dirty="0"/>
                  <a:t>is input </a:t>
                </a:r>
                <a:r>
                  <a:rPr lang="en-US" altLang="zh-CN" sz="3000" dirty="0"/>
                  <a:t>sequence</a:t>
                </a:r>
                <a:r>
                  <a:rPr lang="en-US" altLang="zh-CN" sz="3000" dirty="0" smtClean="0"/>
                  <a:t> </a:t>
                </a:r>
                <a:r>
                  <a:rPr lang="en-US" altLang="zh-CN" sz="3000" i="1" dirty="0">
                    <a:latin typeface="Cambria Math" panose="02040503050406030204" pitchFamily="18" charset="0"/>
                  </a:rPr>
                  <a:t>U</a:t>
                </a:r>
                <a14:m>
                  <m:oMath xmlns:m="http://schemas.openxmlformats.org/officeDocument/2006/math">
                    <m:r>
                      <a:rPr lang="en-US" altLang="zh-CN" sz="3000" i="1">
                        <a:latin typeface="Cambria Math" panose="02040503050406030204" pitchFamily="18" charset="0"/>
                      </a:rPr>
                      <m:t> </m:t>
                    </m:r>
                    <m:r>
                      <a:rPr lang="zh-CN" altLang="en-US" sz="3000" i="1">
                        <a:latin typeface="Cambria Math" panose="02040503050406030204" pitchFamily="18" charset="0"/>
                      </a:rPr>
                      <m:t>∈</m:t>
                    </m:r>
                  </m:oMath>
                </a14:m>
                <a:r>
                  <a:rPr lang="en-US" altLang="zh-CN" sz="3000" i="1" dirty="0">
                    <a:latin typeface="Cambria Math" panose="02040503050406030204" pitchFamily="18" charset="0"/>
                  </a:rPr>
                  <a:t> </a:t>
                </a:r>
                <a14:m>
                  <m:oMath xmlns:m="http://schemas.openxmlformats.org/officeDocument/2006/math">
                    <m:sSup>
                      <m:sSupPr>
                        <m:ctrlPr>
                          <a:rPr lang="zh-CN" altLang="en-US" sz="3000" i="1">
                            <a:latin typeface="Cambria Math" panose="02040503050406030204" pitchFamily="18" charset="0"/>
                          </a:rPr>
                        </m:ctrlPr>
                      </m:sSupPr>
                      <m:e>
                        <m:d>
                          <m:dPr>
                            <m:ctrlPr>
                              <a:rPr lang="zh-CN" altLang="en-US" sz="3000" i="1">
                                <a:latin typeface="Cambria Math" panose="02040503050406030204" pitchFamily="18" charset="0"/>
                              </a:rPr>
                            </m:ctrlPr>
                          </m:dPr>
                          <m:e>
                            <m:r>
                              <a:rPr lang="zh-CN" altLang="en-US" sz="3000" i="1">
                                <a:latin typeface="Cambria Math" panose="02040503050406030204" pitchFamily="18" charset="0"/>
                              </a:rPr>
                              <m:t>𝑢</m:t>
                            </m:r>
                          </m:e>
                        </m:d>
                      </m:e>
                      <m:sup>
                        <m:r>
                          <a:rPr lang="zh-CN" altLang="en-US" sz="3000" i="1">
                            <a:latin typeface="Cambria Math" panose="02040503050406030204" pitchFamily="18" charset="0"/>
                          </a:rPr>
                          <m:t>𝑝</m:t>
                        </m:r>
                      </m:sup>
                    </m:sSup>
                  </m:oMath>
                </a14:m>
                <a:r>
                  <a:rPr lang="en-US" altLang="zh-CN" sz="3000" dirty="0" smtClean="0"/>
                  <a:t> </a:t>
                </a:r>
                <a:r>
                  <a:rPr lang="en-US" altLang="zh-CN" sz="3000" dirty="0"/>
                  <a:t>for some </a:t>
                </a:r>
                <a:r>
                  <a:rPr lang="en-US" altLang="zh-CN" sz="3000" i="1" dirty="0">
                    <a:latin typeface="Cambria Math" panose="02040503050406030204" pitchFamily="18" charset="0"/>
                  </a:rPr>
                  <a:t>p</a:t>
                </a:r>
                <a:r>
                  <a:rPr lang="zh-CN" altLang="en-US" sz="3000" i="1" dirty="0">
                    <a:latin typeface="Cambria Math" panose="02040503050406030204" pitchFamily="18" charset="0"/>
                  </a:rPr>
                  <a:t> </a:t>
                </a:r>
                <a14:m>
                  <m:oMath xmlns:m="http://schemas.openxmlformats.org/officeDocument/2006/math">
                    <m:r>
                      <a:rPr lang="zh-CN" altLang="en-US" sz="3000" i="1">
                        <a:latin typeface="Cambria Math" panose="02040503050406030204" pitchFamily="18" charset="0"/>
                      </a:rPr>
                      <m:t>∈</m:t>
                    </m:r>
                    <m:sSup>
                      <m:sSupPr>
                        <m:ctrlPr>
                          <a:rPr lang="zh-CN" altLang="en-US" sz="3000" i="1">
                            <a:latin typeface="Cambria Math" panose="02040503050406030204" pitchFamily="18" charset="0"/>
                          </a:rPr>
                        </m:ctrlPr>
                      </m:sSupPr>
                      <m:e>
                        <m:r>
                          <a:rPr lang="zh-CN" altLang="en-US" sz="3000" i="1">
                            <a:latin typeface="Cambria Math" panose="02040503050406030204" pitchFamily="18" charset="0"/>
                          </a:rPr>
                          <m:t>𝑍</m:t>
                        </m:r>
                      </m:e>
                      <m:sup>
                        <m:r>
                          <a:rPr lang="zh-CN" altLang="en-US" sz="3000" i="1">
                            <a:latin typeface="Cambria Math" panose="02040503050406030204" pitchFamily="18" charset="0"/>
                          </a:rPr>
                          <m:t>+</m:t>
                        </m:r>
                      </m:sup>
                    </m:sSup>
                  </m:oMath>
                </a14:m>
                <a:r>
                  <a:rPr lang="en-US" altLang="zh-CN" sz="3000" dirty="0"/>
                  <a:t>, </a:t>
                </a:r>
                <a:endParaRPr lang="en-US" altLang="zh-CN" sz="3000" dirty="0" smtClean="0"/>
              </a:p>
              <a:p>
                <a:pPr marL="0" indent="0">
                  <a:lnSpc>
                    <a:spcPct val="150000"/>
                  </a:lnSpc>
                  <a:buNone/>
                </a:pPr>
                <a:r>
                  <a:rPr lang="en-US" altLang="zh-CN" sz="3000" dirty="0"/>
                  <a:t>such </a:t>
                </a:r>
                <a:r>
                  <a:rPr lang="en-US" altLang="zh-CN" sz="3000" dirty="0"/>
                  <a:t>that for all states</a:t>
                </a:r>
                <a14:m>
                  <m:oMath xmlns:m="http://schemas.openxmlformats.org/officeDocument/2006/math">
                    <m:r>
                      <a:rPr lang="en-US" altLang="zh-CN" sz="3000"/>
                      <m:t> </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𝑖</m:t>
                        </m:r>
                      </m:sup>
                    </m:sSup>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𝑜</m:t>
                        </m:r>
                      </m:sup>
                    </m:sSup>
                  </m:oMath>
                </a14:m>
                <a:r>
                  <a:rPr lang="en-US" altLang="zh-CN" sz="3000" dirty="0"/>
                  <a:t>,</a:t>
                </a:r>
                <a:r>
                  <a:rPr lang="zh-CN" altLang="en-US" sz="3000" dirty="0"/>
                  <a:t> </a:t>
                </a:r>
                <a14:m>
                  <m:oMath xmlns:m="http://schemas.openxmlformats.org/officeDocument/2006/math">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zh-CN" altLang="en-US" sz="3000"/>
                          <m:t>𝑖</m:t>
                        </m:r>
                      </m:sup>
                    </m:sSup>
                    <m:r>
                      <a:rPr lang="zh-CN" altLang="en-US" sz="3000"/>
                      <m:t>)=</m:t>
                    </m:r>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zh-CN" altLang="en-US" sz="3000"/>
                                  <m:t>0</m:t>
                                </m:r>
                              </m:sub>
                            </m:sSub>
                          </m:e>
                        </m:d>
                      </m:e>
                      <m:sup>
                        <m:r>
                          <a:rPr lang="en-US" altLang="zh-CN" sz="3000"/>
                          <m:t>𝑜</m:t>
                        </m:r>
                      </m:sup>
                    </m:sSup>
                    <m:r>
                      <a:rPr lang="zh-CN" altLang="en-US" sz="3000"/>
                      <m:t>)</m:t>
                    </m:r>
                  </m:oMath>
                </a14:m>
                <a:r>
                  <a:rPr lang="en-US" altLang="zh-CN" sz="3000" dirty="0"/>
                  <a:t> implies </a:t>
                </a:r>
                <a14:m>
                  <m:oMath xmlns:m="http://schemas.openxmlformats.org/officeDocument/2006/math">
                    <m:r>
                      <a:rPr lang="zh-CN" altLang="en-US" sz="3000"/>
                      <m:t>∃</m:t>
                    </m:r>
                  </m:oMath>
                </a14:m>
                <a:r>
                  <a:rPr lang="en-US" altLang="zh-CN" sz="3000" dirty="0"/>
                  <a:t>k , </a:t>
                </a:r>
                <a14:m>
                  <m:oMath xmlns:m="http://schemas.openxmlformats.org/officeDocument/2006/math">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en-US" altLang="zh-CN" sz="3000"/>
                                  <m:t>𝑘</m:t>
                                </m:r>
                              </m:sub>
                            </m:sSub>
                          </m:e>
                        </m:d>
                      </m:e>
                      <m:sup>
                        <m:r>
                          <a:rPr lang="zh-CN" altLang="en-US" sz="3000"/>
                          <m:t>𝑖</m:t>
                        </m:r>
                      </m:sup>
                    </m:sSup>
                    <m:r>
                      <a:rPr lang="zh-CN" altLang="en-US" sz="3000"/>
                      <m:t>)≠</m:t>
                    </m:r>
                    <m:r>
                      <a:rPr lang="zh-CN" altLang="en-US" sz="3000"/>
                      <m:t>h</m:t>
                    </m:r>
                    <m:r>
                      <a:rPr lang="zh-CN" altLang="en-US" sz="3000"/>
                      <m:t>(</m:t>
                    </m:r>
                    <m:r>
                      <a:rPr lang="zh-CN" altLang="en-US" sz="3000"/>
                      <m:t>𝑥</m:t>
                    </m:r>
                    <m:sSup>
                      <m:sSupPr>
                        <m:ctrlPr>
                          <a:rPr lang="zh-CN" altLang="en-US" sz="3000"/>
                        </m:ctrlPr>
                      </m:sSupPr>
                      <m:e>
                        <m:d>
                          <m:dPr>
                            <m:ctrlPr>
                              <a:rPr lang="zh-CN" altLang="en-US" sz="3000"/>
                            </m:ctrlPr>
                          </m:dPr>
                          <m:e>
                            <m:sSub>
                              <m:sSubPr>
                                <m:ctrlPr>
                                  <a:rPr lang="zh-CN" altLang="en-US" sz="3000"/>
                                </m:ctrlPr>
                              </m:sSubPr>
                              <m:e>
                                <m:r>
                                  <a:rPr lang="zh-CN" altLang="en-US" sz="3000"/>
                                  <m:t>𝑡</m:t>
                                </m:r>
                              </m:e>
                              <m:sub>
                                <m:r>
                                  <a:rPr lang="en-US" altLang="zh-CN" sz="3000"/>
                                  <m:t>𝑘</m:t>
                                </m:r>
                              </m:sub>
                            </m:sSub>
                          </m:e>
                        </m:d>
                      </m:e>
                      <m:sup>
                        <m:r>
                          <a:rPr lang="en-US" altLang="zh-CN" sz="3000"/>
                          <m:t>0</m:t>
                        </m:r>
                      </m:sup>
                    </m:sSup>
                    <m:r>
                      <a:rPr lang="zh-CN" altLang="en-US" sz="3000"/>
                      <m:t>)</m:t>
                    </m:r>
                  </m:oMath>
                </a14:m>
                <a:r>
                  <a:rPr lang="en-US" altLang="zh-CN" sz="3000" dirty="0"/>
                  <a:t> (</a:t>
                </a:r>
                <a:r>
                  <a:rPr lang="en-US" altLang="zh-CN" sz="3000" dirty="0" err="1"/>
                  <a:t>k</a:t>
                </a:r>
                <a:r>
                  <a:rPr lang="en-US" altLang="zh-CN" sz="3000" dirty="0"/>
                  <a:t>≤</a:t>
                </a:r>
                <a:r>
                  <a:rPr lang="en-US" altLang="zh-CN" sz="3000" dirty="0" err="1"/>
                  <a:t>p</a:t>
                </a:r>
                <a:r>
                  <a:rPr lang="en-US" altLang="zh-CN" sz="3000" dirty="0"/>
                  <a:t>).</a:t>
                </a:r>
              </a:p>
              <a:p>
                <a:pPr marL="0" indent="0">
                  <a:buNone/>
                </a:pPr>
                <a:endParaRPr lang="zh-CN" altLang="en-US" sz="30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087" t="-39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06038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TotalTime>
  <Words>769</Words>
  <Application>Microsoft Office PowerPoint</Application>
  <PresentationFormat>宽屏</PresentationFormat>
  <Paragraphs>132</Paragraphs>
  <Slides>24</Slides>
  <Notes>1</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24</vt:i4>
      </vt:variant>
    </vt:vector>
  </HeadingPairs>
  <TitlesOfParts>
    <vt:vector size="29" baseType="lpstr">
      <vt:lpstr>等线</vt:lpstr>
      <vt:lpstr>等线 Light</vt:lpstr>
      <vt:lpstr>Arial</vt:lpstr>
      <vt:lpstr>Cambria Math</vt:lpstr>
      <vt:lpstr>Office 主题​​</vt:lpstr>
      <vt:lpstr>Verification in BCNs</vt:lpstr>
      <vt:lpstr>Guideline</vt:lpstr>
      <vt:lpstr>Background</vt:lpstr>
      <vt:lpstr>Definition of Boolean Network</vt:lpstr>
      <vt:lpstr>Definition of Boolean Network</vt:lpstr>
      <vt:lpstr>Definition of Boolean Control Network </vt:lpstr>
      <vt:lpstr>Definition of Boolean Control Network </vt:lpstr>
      <vt:lpstr>Definition of Boolean Control Network </vt:lpstr>
      <vt:lpstr>Four Observabilities of BCNs </vt:lpstr>
      <vt:lpstr>Four Observabilities of BCNs </vt:lpstr>
      <vt:lpstr>Four Observabilities of BCNs </vt:lpstr>
      <vt:lpstr>Four Observabilities of BCNs </vt:lpstr>
      <vt:lpstr>Algebraic Forms of BCNs </vt:lpstr>
      <vt:lpstr>Algebraic Forms of BCNs </vt:lpstr>
      <vt:lpstr>Algebraic Forms of BCNs </vt:lpstr>
      <vt:lpstr>Determine Observabilities by MCMAS</vt:lpstr>
      <vt:lpstr>Determine Observabilities by MCMAS</vt:lpstr>
      <vt:lpstr>Determine Observabilities by MCMAS</vt:lpstr>
      <vt:lpstr>Determine Observabilities by MCMAS</vt:lpstr>
      <vt:lpstr>Determine Observabilities by MCMAS</vt:lpstr>
      <vt:lpstr>Determine Observabilities by MCMAS</vt:lpstr>
      <vt:lpstr>Determine Observabilities by MCMAS</vt:lpstr>
      <vt:lpstr>Determine Observabilities by MCMAS</vt:lpstr>
      <vt:lpstr>Determine Observabilities by MCMAS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Verification in BCNs</dc:title>
  <dc:creator>吴贵森</dc:creator>
  <cp:lastModifiedBy>吴贵森</cp:lastModifiedBy>
  <cp:revision>41</cp:revision>
  <dcterms:created xsi:type="dcterms:W3CDTF">2018-06-09T13:59:26Z</dcterms:created>
  <dcterms:modified xsi:type="dcterms:W3CDTF">2018-06-19T08:16:15Z</dcterms:modified>
</cp:coreProperties>
</file>